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  <p:sldMasterId id="2147483916" r:id="rId2"/>
  </p:sldMasterIdLst>
  <p:notesMasterIdLst>
    <p:notesMasterId r:id="rId22"/>
  </p:notesMasterIdLst>
  <p:sldIdLst>
    <p:sldId id="274" r:id="rId3"/>
    <p:sldId id="297" r:id="rId4"/>
    <p:sldId id="291" r:id="rId5"/>
    <p:sldId id="290" r:id="rId6"/>
    <p:sldId id="298" r:id="rId7"/>
    <p:sldId id="299" r:id="rId8"/>
    <p:sldId id="300" r:id="rId9"/>
    <p:sldId id="301" r:id="rId10"/>
    <p:sldId id="292" r:id="rId11"/>
    <p:sldId id="258" r:id="rId12"/>
    <p:sldId id="283" r:id="rId13"/>
    <p:sldId id="277" r:id="rId14"/>
    <p:sldId id="279" r:id="rId15"/>
    <p:sldId id="293" r:id="rId16"/>
    <p:sldId id="294" r:id="rId17"/>
    <p:sldId id="296" r:id="rId18"/>
    <p:sldId id="295" r:id="rId19"/>
    <p:sldId id="270" r:id="rId20"/>
    <p:sldId id="27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5" autoAdjust="0"/>
    <p:restoredTop sz="94660"/>
  </p:normalViewPr>
  <p:slideViewPr>
    <p:cSldViewPr>
      <p:cViewPr>
        <p:scale>
          <a:sx n="51" d="100"/>
          <a:sy n="51" d="100"/>
        </p:scale>
        <p:origin x="-612" y="-5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403FA6E-8654-4EE5-B2F5-7139D3B277ED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CE4214B-6099-4A00-BE6D-C347706F2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E4214B-6099-4A00-BE6D-C347706F2CCD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3935B-083E-4193-BD1C-A88E04B8846E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D00B2-BF3F-4B62-BE9E-3FE06FA175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82541-1F30-42B9-9506-71A84A595FA2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43966-21C7-4E8B-967B-7618ECF582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19283-0CBF-4D84-B4B3-71C8E5975854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90315-710D-4136-A8A9-A69DB1E8EC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928802"/>
            <a:ext cx="9144000" cy="2357454"/>
          </a:xfrm>
          <a:prstGeom prst="rect">
            <a:avLst/>
          </a:prstGeom>
          <a:solidFill>
            <a:srgbClr val="E55D09"/>
          </a:solidFill>
          <a:ln cmpd="tri">
            <a:noFill/>
            <a:prstDash val="solid"/>
          </a:ln>
          <a:effectLst>
            <a:innerShdw blurRad="63500" dist="38100" dir="16200000">
              <a:prstClr val="black">
                <a:alpha val="2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85720" y="2214554"/>
            <a:ext cx="2714644" cy="18097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1Top"/>
              <a:lightRig rig="threePt" dir="t"/>
            </a:scene3d>
          </a:bodyPr>
          <a:lstStyle/>
          <a:p>
            <a:pPr algn="ctr"/>
            <a:endParaRPr lang="ru-RU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4678" y="2101851"/>
            <a:ext cx="5643602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u="none" cap="all" spc="0">
                <a:ln w="0"/>
                <a:solidFill>
                  <a:schemeClr val="bg2"/>
                </a:solidFill>
                <a:effectLst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3571876"/>
            <a:ext cx="5643602" cy="714380"/>
          </a:xfrm>
        </p:spPr>
        <p:txBody>
          <a:bodyPr/>
          <a:lstStyle>
            <a:lvl1pPr marL="0" indent="0" algn="ctr">
              <a:buNone/>
              <a:defRPr b="0">
                <a:solidFill>
                  <a:srgbClr val="2D828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8015-F91C-43B0-BD27-F29C355D001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65344-270C-4BA9-A1B8-556F926445B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3" descr="C:\Users\juliaar\AppData\Local\Microsoft\Windows\Temporary Internet Files\Content.IE5\ZJX436N3\MCj0238267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357431"/>
            <a:ext cx="2298278" cy="1357322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0" y="4286256"/>
            <a:ext cx="9144000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0" y="1927214"/>
            <a:ext cx="9144000" cy="1588"/>
          </a:xfrm>
          <a:prstGeom prst="line">
            <a:avLst/>
          </a:prstGeom>
          <a:ln>
            <a:solidFill>
              <a:srgbClr val="2D82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8015-F91C-43B0-BD27-F29C355D001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65344-270C-4BA9-A1B8-556F9264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8F49FA-9CC1-40BD-BCBF-FED714F9206E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AB1C70-BEF8-4331-AC79-86F933C92A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8015-F91C-43B0-BD27-F29C355D001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65344-270C-4BA9-A1B8-556F9264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8015-F91C-43B0-BD27-F29C355D001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65344-270C-4BA9-A1B8-556F9264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8015-F91C-43B0-BD27-F29C355D001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65344-270C-4BA9-A1B8-556F9264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8015-F91C-43B0-BD27-F29C355D001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65344-270C-4BA9-A1B8-556F9264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8015-F91C-43B0-BD27-F29C355D001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65344-270C-4BA9-A1B8-556F9264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704F4-D069-43CA-8350-DEA6B5CBC195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64B28-2B53-4766-8B14-64D8B930FD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8015-F91C-43B0-BD27-F29C355D001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65344-270C-4BA9-A1B8-556F9264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8015-F91C-43B0-BD27-F29C355D001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65344-270C-4BA9-A1B8-556F9264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8015-F91C-43B0-BD27-F29C355D0015}" type="datetimeFigureOut">
              <a:rPr lang="ru-RU" smtClean="0"/>
              <a:pPr/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65344-270C-4BA9-A1B8-556F926445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7362D-B74C-4541-A3E9-DAF711983440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95ABF-9255-4774-939A-67607491CC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18B00-6A49-4896-8EA5-C5EEA1B93B74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36741-3607-4138-861E-D7C9E40409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38EFE-C2E2-47D2-8ECD-649654F3B81C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2E3E0-9648-45F9-8DEE-D288EEDD21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B9DA8-FD28-4F94-9C89-0414647DC473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A699A-29F3-4394-9425-F2F2BE0EB2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930E0-D72B-41D5-A095-8B5EB673F758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8C961-41E7-4773-A629-76F61C84B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80631-D3A7-4B36-9F27-E2C4AB3A510E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4CD82-F29A-4923-BA23-A2CB4334FB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73F18-1BED-4426-BC47-4B5687EAC21D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ECE2C-F71B-47E9-9418-1FD1C496B1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w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fld id="{258F49FA-9CC1-40BD-BCBF-FED714F9206E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F8AB1C70-BEF8-4331-AC79-86F933C92A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500174"/>
          </a:xfrm>
          <a:prstGeom prst="rect">
            <a:avLst/>
          </a:prstGeom>
          <a:solidFill>
            <a:srgbClr val="E55D09"/>
          </a:solidFill>
          <a:ln>
            <a:noFill/>
          </a:ln>
          <a:effectLst>
            <a:innerShdw blurRad="63500" dist="38100" dir="54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7125" y="285728"/>
            <a:ext cx="1535917" cy="10239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1Top"/>
              <a:lightRig rig="threePt" dir="t"/>
            </a:scene3d>
          </a:bodyPr>
          <a:lstStyle/>
          <a:p>
            <a:pPr algn="ctr"/>
            <a:endParaRPr lang="ru-RU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697232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58F49FA-9CC1-40BD-BCBF-FED714F9206E}" type="datetimeFigureOut">
              <a:rPr lang="ru-RU" smtClean="0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8AB1C70-BEF8-4331-AC79-86F933C92A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2050" name="Picture 2" descr="C:\Users\juliaar\AppData\Local\Microsoft\Windows\Temporary Internet Files\Content.IE5\ZJX436N3\MCj02382670000[1].wm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5720" y="428604"/>
            <a:ext cx="1209620" cy="71438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400" b="1" kern="1200" cap="all" spc="0" smtClean="0">
          <a:ln w="0"/>
          <a:solidFill>
            <a:schemeClr val="bg2"/>
          </a:soli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957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endParaRPr lang="uk-UA" sz="2800" dirty="0">
              <a:latin typeface="Comic Sans MS" pitchFamily="66" charset="0"/>
            </a:endParaRPr>
          </a:p>
          <a:p>
            <a:pPr algn="ctr">
              <a:defRPr/>
            </a:pPr>
            <a:r>
              <a:rPr lang="uk-UA" sz="2400" dirty="0" smtClean="0">
                <a:latin typeface="Comic Sans MS" pitchFamily="66" charset="0"/>
              </a:rPr>
              <a:t>Презентація досвіду роботи</a:t>
            </a:r>
          </a:p>
          <a:p>
            <a:pPr algn="ctr">
              <a:defRPr/>
            </a:pPr>
            <a:r>
              <a:rPr lang="uk-UA" sz="2400" dirty="0" smtClean="0">
                <a:latin typeface="Comic Sans MS" pitchFamily="66" charset="0"/>
              </a:rPr>
              <a:t>вчителя </a:t>
            </a:r>
            <a:r>
              <a:rPr lang="uk-UA" sz="2400" dirty="0">
                <a:latin typeface="Comic Sans MS" pitchFamily="66" charset="0"/>
              </a:rPr>
              <a:t>української мови та </a:t>
            </a:r>
            <a:r>
              <a:rPr lang="uk-UA" sz="2400" dirty="0" smtClean="0">
                <a:latin typeface="Comic Sans MS" pitchFamily="66" charset="0"/>
              </a:rPr>
              <a:t>літератури </a:t>
            </a:r>
            <a:endParaRPr lang="uk-UA" sz="2400" dirty="0">
              <a:latin typeface="Comic Sans MS" pitchFamily="66" charset="0"/>
            </a:endParaRPr>
          </a:p>
          <a:p>
            <a:pPr algn="ctr">
              <a:defRPr/>
            </a:pPr>
            <a:r>
              <a:rPr lang="uk-UA" sz="2400" dirty="0">
                <a:latin typeface="Comic Sans MS" pitchFamily="66" charset="0"/>
              </a:rPr>
              <a:t> </a:t>
            </a:r>
            <a:r>
              <a:rPr lang="uk-UA" sz="2400" dirty="0" err="1">
                <a:latin typeface="Comic Sans MS" pitchFamily="66" charset="0"/>
              </a:rPr>
              <a:t>Ясинуватської</a:t>
            </a:r>
            <a:r>
              <a:rPr lang="uk-UA" sz="2400" dirty="0">
                <a:latin typeface="Comic Sans MS" pitchFamily="66" charset="0"/>
              </a:rPr>
              <a:t> загальноосвітньої </a:t>
            </a:r>
            <a:r>
              <a:rPr lang="uk-UA" sz="2400" dirty="0" smtClean="0">
                <a:latin typeface="Comic Sans MS" pitchFamily="66" charset="0"/>
              </a:rPr>
              <a:t>школи І-ІІ ступенів № 2</a:t>
            </a:r>
            <a:endParaRPr lang="uk-UA" sz="2400" dirty="0">
              <a:latin typeface="Comic Sans MS" pitchFamily="66" charset="0"/>
            </a:endParaRPr>
          </a:p>
          <a:p>
            <a:pPr algn="ctr">
              <a:defRPr/>
            </a:pPr>
            <a:r>
              <a:rPr lang="uk-UA" sz="2400" dirty="0" err="1">
                <a:latin typeface="Comic Sans MS" pitchFamily="66" charset="0"/>
              </a:rPr>
              <a:t>Ясинуватської</a:t>
            </a:r>
            <a:r>
              <a:rPr lang="uk-UA" sz="2400" dirty="0">
                <a:latin typeface="Comic Sans MS" pitchFamily="66" charset="0"/>
              </a:rPr>
              <a:t> міської ради</a:t>
            </a:r>
          </a:p>
          <a:p>
            <a:pPr algn="ctr">
              <a:defRPr/>
            </a:pPr>
            <a:r>
              <a:rPr lang="uk-UA" sz="2400" dirty="0">
                <a:latin typeface="Comic Sans MS" pitchFamily="66" charset="0"/>
              </a:rPr>
              <a:t> Донецької області</a:t>
            </a:r>
          </a:p>
          <a:p>
            <a:pPr algn="ctr">
              <a:defRPr/>
            </a:pPr>
            <a:endParaRPr lang="uk-UA" sz="2800" dirty="0">
              <a:latin typeface="Comic Sans MS" pitchFamily="66" charset="0"/>
            </a:endParaRPr>
          </a:p>
          <a:p>
            <a:pPr algn="ctr">
              <a:defRPr/>
            </a:pPr>
            <a:r>
              <a:rPr lang="uk-UA" sz="2800" dirty="0" smtClean="0">
                <a:latin typeface="Comic Sans MS" pitchFamily="66" charset="0"/>
              </a:rPr>
              <a:t>                         Кузьменко </a:t>
            </a:r>
            <a:r>
              <a:rPr lang="uk-UA" sz="2800" dirty="0">
                <a:latin typeface="Comic Sans MS" pitchFamily="66" charset="0"/>
              </a:rPr>
              <a:t>Олени Станіславівни</a:t>
            </a:r>
          </a:p>
          <a:p>
            <a:pPr algn="ctr">
              <a:defRPr/>
            </a:pPr>
            <a:endParaRPr lang="uk-UA" sz="2800" dirty="0">
              <a:latin typeface="Comic Sans MS" pitchFamily="66" charset="0"/>
            </a:endParaRPr>
          </a:p>
          <a:p>
            <a:pPr algn="ctr">
              <a:defRPr/>
            </a:pPr>
            <a:endParaRPr lang="uk-UA" sz="2800" dirty="0">
              <a:latin typeface="Comic Sans MS" pitchFamily="66" charset="0"/>
            </a:endParaRPr>
          </a:p>
          <a:p>
            <a:pPr algn="ctr">
              <a:defRPr/>
            </a:pPr>
            <a:endParaRPr lang="uk-UA" sz="2800" b="1" dirty="0" smtClean="0">
              <a:solidFill>
                <a:schemeClr val="tx2">
                  <a:lumMod val="10000"/>
                </a:schemeClr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uk-UA" sz="2800" b="1" dirty="0" smtClean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Розвиток комунікативних здібностей </a:t>
            </a:r>
            <a:r>
              <a:rPr lang="uk-UA" sz="2800" b="1" dirty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учнів на уроках української мови та </a:t>
            </a:r>
            <a:r>
              <a:rPr lang="uk-UA" sz="2800" b="1" dirty="0" smtClean="0">
                <a:solidFill>
                  <a:schemeClr val="tx2">
                    <a:lumMod val="10000"/>
                  </a:schemeClr>
                </a:solidFill>
                <a:latin typeface="Comic Sans MS" pitchFamily="66" charset="0"/>
              </a:rPr>
              <a:t>літератури засобами інтерактивних технологій</a:t>
            </a:r>
            <a:endParaRPr lang="uk-UA" b="1" dirty="0">
              <a:solidFill>
                <a:schemeClr val="tx2">
                  <a:lumMod val="10000"/>
                </a:schemeClr>
              </a:solidFill>
              <a:latin typeface="Verdana" pitchFamily="34" charset="0"/>
            </a:endParaRPr>
          </a:p>
          <a:p>
            <a:pPr>
              <a:defRPr/>
            </a:pPr>
            <a:endParaRPr lang="uk-UA" dirty="0">
              <a:latin typeface="Verdana" pitchFamily="34" charset="0"/>
            </a:endParaRPr>
          </a:p>
          <a:p>
            <a:pPr>
              <a:defRPr/>
            </a:pPr>
            <a:endParaRPr lang="uk-UA" sz="1400" dirty="0" smtClean="0">
              <a:latin typeface="Verdana" pitchFamily="34" charset="0"/>
            </a:endParaRPr>
          </a:p>
          <a:p>
            <a:pPr>
              <a:defRPr/>
            </a:pPr>
            <a:endParaRPr lang="uk-UA" sz="1400" dirty="0" smtClean="0">
              <a:latin typeface="Verdana" pitchFamily="34" charset="0"/>
            </a:endParaRPr>
          </a:p>
          <a:p>
            <a:pPr>
              <a:defRPr/>
            </a:pPr>
            <a:r>
              <a:rPr lang="uk-UA" sz="1400" dirty="0" smtClean="0">
                <a:latin typeface="Verdana" pitchFamily="34" charset="0"/>
              </a:rPr>
              <a:t>                                                                                                                       Кузьменко </a:t>
            </a:r>
            <a:r>
              <a:rPr lang="uk-UA" sz="1400" dirty="0">
                <a:latin typeface="Verdana" pitchFamily="34" charset="0"/>
              </a:rPr>
              <a:t>О. С</a:t>
            </a:r>
            <a:r>
              <a:rPr lang="uk-UA" dirty="0">
                <a:latin typeface="Verdana" pitchFamily="34" charset="0"/>
              </a:rPr>
              <a:t>.</a:t>
            </a:r>
          </a:p>
          <a:p>
            <a:pPr>
              <a:defRPr/>
            </a:pPr>
            <a:endParaRPr lang="uk-UA" dirty="0">
              <a:latin typeface="Verdana" pitchFamily="34" charset="0"/>
            </a:endParaRPr>
          </a:p>
          <a:p>
            <a:pPr>
              <a:defRPr/>
            </a:pPr>
            <a:endParaRPr lang="uk-UA" dirty="0">
              <a:latin typeface="Verdana" pitchFamily="34" charset="0"/>
            </a:endParaRPr>
          </a:p>
          <a:p>
            <a:pPr>
              <a:defRPr/>
            </a:pPr>
            <a:endParaRPr lang="uk-UA" dirty="0">
              <a:latin typeface="Verdana" pitchFamily="34" charset="0"/>
            </a:endParaRPr>
          </a:p>
          <a:p>
            <a:pPr>
              <a:defRPr/>
            </a:pPr>
            <a:endParaRPr lang="uk-UA" dirty="0">
              <a:latin typeface="Verdana" pitchFamily="34" charset="0"/>
            </a:endParaRPr>
          </a:p>
          <a:p>
            <a:pPr>
              <a:defRPr/>
            </a:pPr>
            <a:endParaRPr lang="uk-UA" dirty="0">
              <a:latin typeface="Verdana" pitchFamily="34" charset="0"/>
            </a:endParaRPr>
          </a:p>
          <a:p>
            <a:pPr>
              <a:defRPr/>
            </a:pPr>
            <a:endParaRPr lang="uk-UA" dirty="0">
              <a:latin typeface="Verdana" pitchFamily="34" charset="0"/>
            </a:endParaRPr>
          </a:p>
          <a:p>
            <a:pPr>
              <a:defRPr/>
            </a:pPr>
            <a:endParaRPr lang="uk-UA" dirty="0">
              <a:latin typeface="Verdana" pitchFamily="34" charset="0"/>
            </a:endParaRPr>
          </a:p>
          <a:p>
            <a:pPr>
              <a:defRPr/>
            </a:pPr>
            <a:endParaRPr lang="uk-UA" dirty="0">
              <a:latin typeface="Verdana" pitchFamily="34" charset="0"/>
            </a:endParaRPr>
          </a:p>
          <a:p>
            <a:pPr>
              <a:defRPr/>
            </a:pPr>
            <a:endParaRPr lang="uk-UA" dirty="0">
              <a:latin typeface="Verdana" pitchFamily="34" charset="0"/>
            </a:endParaRPr>
          </a:p>
          <a:p>
            <a:pPr>
              <a:defRPr/>
            </a:pPr>
            <a:endParaRPr lang="ru-RU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636912"/>
          <a:ext cx="9144000" cy="4220552"/>
        </p:xfrm>
        <a:graphic>
          <a:graphicData uri="http://schemas.openxmlformats.org/drawingml/2006/table">
            <a:tbl>
              <a:tblPr/>
              <a:tblGrid>
                <a:gridCol w="2304000"/>
                <a:gridCol w="2304000"/>
                <a:gridCol w="2160000"/>
                <a:gridCol w="2376000"/>
              </a:tblGrid>
              <a:tr h="6394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Свято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м’ята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здоров’я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пів’яблука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3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Вовчик-Братик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Святвечір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хліб-сіль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мати-й-ма-чуха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3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Пестливий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шістнадця-тий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кістлявий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пісний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3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Двадцять три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сорок  шість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сімдесят вісім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дванадцять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21" name="Rectangle 1"/>
          <p:cNvSpPr>
            <a:spLocks noChangeArrowheads="1"/>
          </p:cNvSpPr>
          <p:nvPr/>
        </p:nvSpPr>
        <p:spPr bwMode="auto">
          <a:xfrm>
            <a:off x="0" y="435752"/>
            <a:ext cx="9144000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              «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Ч</a:t>
            </a:r>
            <a:r>
              <a:rPr lang="uk-UA" sz="3600" b="1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етвертий</a:t>
            </a:r>
            <a:r>
              <a:rPr lang="uk-UA" sz="36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 зайвий</a:t>
            </a:r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»</a:t>
            </a:r>
            <a:endParaRPr lang="uk-UA" sz="1400" b="1" dirty="0">
              <a:latin typeface="Comic Sans MS" pitchFamily="66" charset="0"/>
              <a:cs typeface="Times New Roman" pitchFamily="18" charset="0"/>
            </a:endParaRPr>
          </a:p>
          <a:p>
            <a:endParaRPr lang="uk-UA" b="1" dirty="0">
              <a:latin typeface="Comic Sans MS" pitchFamily="66" charset="0"/>
              <a:cs typeface="Times New Roman" pitchFamily="18" charset="0"/>
            </a:endParaRPr>
          </a:p>
          <a:p>
            <a:pPr algn="just"/>
            <a:r>
              <a:rPr lang="uk-UA" sz="3600" b="1" dirty="0">
                <a:latin typeface="Comic Sans MS" pitchFamily="66" charset="0"/>
                <a:cs typeface="Times New Roman" pitchFamily="18" charset="0"/>
              </a:rPr>
              <a:t>  </a:t>
            </a:r>
            <a:r>
              <a:rPr lang="uk-UA" sz="2800" dirty="0">
                <a:latin typeface="Comic Sans MS" pitchFamily="66" charset="0"/>
                <a:cs typeface="Times New Roman" pitchFamily="18" charset="0"/>
              </a:rPr>
              <a:t>Знайдіть зайве слово і поясніть, яким принципом ви користувались. Зайві слова запишіть.</a:t>
            </a:r>
            <a:endParaRPr lang="uk-UA" sz="28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6296" y="0"/>
            <a:ext cx="1907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Кузьменко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О.С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285750" y="220809"/>
            <a:ext cx="8501063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          «</a:t>
            </a:r>
            <a:r>
              <a:rPr lang="uk-UA" sz="36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Поліном фантазії</a:t>
            </a:r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»</a:t>
            </a:r>
          </a:p>
          <a:p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 algn="just" eaLnBrk="0" hangingPunct="0"/>
            <a:r>
              <a:rPr lang="uk-UA" sz="3600" dirty="0" smtClean="0">
                <a:latin typeface="Comic Sans MS" pitchFamily="66" charset="0"/>
                <a:cs typeface="Times New Roman" pitchFamily="18" charset="0"/>
              </a:rPr>
              <a:t>       </a:t>
            </a:r>
            <a:r>
              <a:rPr lang="uk-UA" sz="3200" dirty="0" smtClean="0">
                <a:latin typeface="Comic Sans MS" pitchFamily="66" charset="0"/>
                <a:cs typeface="Times New Roman" pitchFamily="18" charset="0"/>
              </a:rPr>
              <a:t>Зі </a:t>
            </a:r>
            <a:r>
              <a:rPr lang="uk-UA" sz="3200" dirty="0">
                <a:latin typeface="Comic Sans MS" pitchFamily="66" charset="0"/>
                <a:cs typeface="Times New Roman" pitchFamily="18" charset="0"/>
              </a:rPr>
              <a:t>слів: </a:t>
            </a:r>
            <a:r>
              <a:rPr lang="uk-UA" sz="3200" i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свято, Святвечір, пісний, дванадцять</a:t>
            </a:r>
            <a:r>
              <a:rPr lang="uk-UA" sz="3200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uk-UA" sz="3200" dirty="0">
                <a:latin typeface="Comic Sans MS" pitchFamily="66" charset="0"/>
                <a:cs typeface="Times New Roman" pitchFamily="18" charset="0"/>
              </a:rPr>
              <a:t>утворіть речення і поєднайте їх у зв’язний текст</a:t>
            </a:r>
            <a:r>
              <a:rPr lang="uk-UA" sz="3200" dirty="0" smtClean="0">
                <a:latin typeface="Comic Sans MS" pitchFamily="66" charset="0"/>
                <a:cs typeface="Times New Roman" pitchFamily="18" charset="0"/>
              </a:rPr>
              <a:t>.    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35496" y="6488113"/>
            <a:ext cx="17152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Кузьменко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О.С.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12975"/>
            <a:ext cx="4176464" cy="277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16016" y="2924944"/>
            <a:ext cx="4139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Comic Sans MS" pitchFamily="66" charset="0"/>
                <a:cs typeface="Times New Roman" pitchFamily="18" charset="0"/>
              </a:rPr>
              <a:t>    Ланцюжок веселих і дзвінких зимових свят відкриває Різдво. Його святкування починається напередодні – у Святвечір. Це останній день </a:t>
            </a:r>
            <a:r>
              <a:rPr lang="uk-UA" sz="2400" dirty="0" err="1" smtClean="0">
                <a:latin typeface="Comic Sans MS" pitchFamily="66" charset="0"/>
                <a:cs typeface="Times New Roman" pitchFamily="18" charset="0"/>
              </a:rPr>
              <a:t>зимо-вого</a:t>
            </a:r>
            <a:r>
              <a:rPr lang="uk-UA" sz="2400" dirty="0" smtClean="0">
                <a:latin typeface="Comic Sans MS" pitchFamily="66" charset="0"/>
                <a:cs typeface="Times New Roman" pitchFamily="18" charset="0"/>
              </a:rPr>
              <a:t> посту, тому </a:t>
            </a:r>
            <a:r>
              <a:rPr lang="uk-UA" sz="2400" dirty="0" err="1" smtClean="0">
                <a:latin typeface="Comic Sans MS" pitchFamily="66" charset="0"/>
                <a:cs typeface="Times New Roman" pitchFamily="18" charset="0"/>
              </a:rPr>
              <a:t>госпо-дарка</a:t>
            </a:r>
            <a:r>
              <a:rPr lang="uk-UA" sz="2400" dirty="0" smtClean="0">
                <a:latin typeface="Comic Sans MS" pitchFamily="66" charset="0"/>
                <a:cs typeface="Times New Roman" pitchFamily="18" charset="0"/>
              </a:rPr>
              <a:t> готувала лише пісні страви. Їх мало бути дванадцять.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928688" y="214313"/>
            <a:ext cx="7143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dirty="0">
                <a:latin typeface="Franklin Gothic Book"/>
              </a:rPr>
              <a:t> </a:t>
            </a:r>
            <a:r>
              <a:rPr lang="uk-UA" sz="28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ПИСАНКИ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285875"/>
          <a:ext cx="9144000" cy="5705158"/>
        </p:xfrm>
        <a:graphic>
          <a:graphicData uri="http://schemas.openxmlformats.org/drawingml/2006/table">
            <a:tbl>
              <a:tblPr/>
              <a:tblGrid>
                <a:gridCol w="2106613"/>
                <a:gridCol w="3001962"/>
                <a:gridCol w="40354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Іменник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Дієслово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Прикметник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93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я</a:t>
                      </a:r>
                      <a:r>
                        <a:rPr kumimoji="0" lang="uk-UA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йця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відбираються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чисті, гарної форми, курячі, гусячі, качині, нефарбовані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віск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розтоплюють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писачки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різної конструкції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1311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занурюють (у)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найсвітліша, ясно-жовта, темно-жовта, червона, темно-вишнева, коричнева, чорна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орнамент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кольоровий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знебарвлюють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капустяний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pic>
        <p:nvPicPr>
          <p:cNvPr id="13349" name="Picture 37" descr="C:\Documents and Settings\Admin\Рабочий стол\Новая папка (2)\A09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11430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0" name="Picture 38" descr="C:\Documents and Settings\Admin\Рабочий стол\Новая папка (2)\A12 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75" y="0"/>
            <a:ext cx="1071563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Блок-схема: узел 43"/>
          <p:cNvSpPr/>
          <p:nvPr/>
        </p:nvSpPr>
        <p:spPr>
          <a:xfrm>
            <a:off x="3995936" y="1628800"/>
            <a:ext cx="1152128" cy="1080120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узел 56"/>
          <p:cNvSpPr/>
          <p:nvPr/>
        </p:nvSpPr>
        <p:spPr>
          <a:xfrm rot="21445371">
            <a:off x="7395466" y="2747297"/>
            <a:ext cx="1728192" cy="943628"/>
          </a:xfrm>
          <a:prstGeom prst="flowChartConnec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узел 57"/>
          <p:cNvSpPr/>
          <p:nvPr/>
        </p:nvSpPr>
        <p:spPr>
          <a:xfrm rot="20082138">
            <a:off x="6905249" y="1569296"/>
            <a:ext cx="1648078" cy="1075971"/>
          </a:xfrm>
          <a:prstGeom prst="flowChartConnec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Блок-схема: узел 58"/>
          <p:cNvSpPr/>
          <p:nvPr/>
        </p:nvSpPr>
        <p:spPr>
          <a:xfrm>
            <a:off x="5364088" y="2708920"/>
            <a:ext cx="1152128" cy="1080120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лок-схема: узел 59"/>
          <p:cNvSpPr/>
          <p:nvPr/>
        </p:nvSpPr>
        <p:spPr>
          <a:xfrm rot="197484">
            <a:off x="6447847" y="4866042"/>
            <a:ext cx="1893613" cy="942155"/>
          </a:xfrm>
          <a:prstGeom prst="flowChartConnecto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Блок-схема: узел 60"/>
          <p:cNvSpPr/>
          <p:nvPr/>
        </p:nvSpPr>
        <p:spPr>
          <a:xfrm>
            <a:off x="4427984" y="5157192"/>
            <a:ext cx="1296144" cy="1080120"/>
          </a:xfrm>
          <a:prstGeom prst="flowChartConnecto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лок-схема: узел 61"/>
          <p:cNvSpPr/>
          <p:nvPr/>
        </p:nvSpPr>
        <p:spPr>
          <a:xfrm>
            <a:off x="5652120" y="5661248"/>
            <a:ext cx="1584176" cy="864096"/>
          </a:xfrm>
          <a:prstGeom prst="flowChartConnecto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лок-схема: узел 62"/>
          <p:cNvSpPr/>
          <p:nvPr/>
        </p:nvSpPr>
        <p:spPr>
          <a:xfrm>
            <a:off x="2771800" y="2492896"/>
            <a:ext cx="1152128" cy="1080120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лок-схема: узел 63"/>
          <p:cNvSpPr/>
          <p:nvPr/>
        </p:nvSpPr>
        <p:spPr>
          <a:xfrm>
            <a:off x="3131840" y="3861048"/>
            <a:ext cx="1152128" cy="1080120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лок-схема: узел 64"/>
          <p:cNvSpPr/>
          <p:nvPr/>
        </p:nvSpPr>
        <p:spPr>
          <a:xfrm>
            <a:off x="4716016" y="4005064"/>
            <a:ext cx="1152128" cy="1080120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лок-схема: узел 65"/>
          <p:cNvSpPr/>
          <p:nvPr/>
        </p:nvSpPr>
        <p:spPr>
          <a:xfrm rot="21124932">
            <a:off x="5421688" y="1053733"/>
            <a:ext cx="1584176" cy="870926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лок-схема: узел 66"/>
          <p:cNvSpPr/>
          <p:nvPr/>
        </p:nvSpPr>
        <p:spPr>
          <a:xfrm rot="667378">
            <a:off x="4714663" y="13885"/>
            <a:ext cx="1800135" cy="90872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7"/>
          <p:cNvSpPr/>
          <p:nvPr/>
        </p:nvSpPr>
        <p:spPr>
          <a:xfrm rot="687622">
            <a:off x="3033297" y="395360"/>
            <a:ext cx="1725141" cy="10797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68"/>
          <p:cNvSpPr/>
          <p:nvPr/>
        </p:nvSpPr>
        <p:spPr>
          <a:xfrm rot="1716068">
            <a:off x="1565525" y="645934"/>
            <a:ext cx="1584176" cy="1080120"/>
          </a:xfrm>
          <a:prstGeom prst="flowChartConnecto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9"/>
          <p:cNvSpPr/>
          <p:nvPr/>
        </p:nvSpPr>
        <p:spPr>
          <a:xfrm rot="1018113">
            <a:off x="326063" y="1323773"/>
            <a:ext cx="1656184" cy="1097493"/>
          </a:xfrm>
          <a:prstGeom prst="flowChartConnecto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лок-схема: узел 70"/>
          <p:cNvSpPr/>
          <p:nvPr/>
        </p:nvSpPr>
        <p:spPr>
          <a:xfrm>
            <a:off x="611560" y="2492896"/>
            <a:ext cx="1656184" cy="936104"/>
          </a:xfrm>
          <a:prstGeom prst="flowChartConnecto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лок-схема: узел 71"/>
          <p:cNvSpPr/>
          <p:nvPr/>
        </p:nvSpPr>
        <p:spPr>
          <a:xfrm rot="854251">
            <a:off x="6841449" y="3870430"/>
            <a:ext cx="1653435" cy="941805"/>
          </a:xfrm>
          <a:prstGeom prst="flowChartConnec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лок-схема: узел 73"/>
          <p:cNvSpPr/>
          <p:nvPr/>
        </p:nvSpPr>
        <p:spPr>
          <a:xfrm rot="19843127">
            <a:off x="2496398" y="5369590"/>
            <a:ext cx="1817190" cy="1115268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Блок-схема: узел 74"/>
          <p:cNvSpPr/>
          <p:nvPr/>
        </p:nvSpPr>
        <p:spPr>
          <a:xfrm rot="20571127">
            <a:off x="658770" y="4966521"/>
            <a:ext cx="1800200" cy="1080120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Блок-схема: узел 75"/>
          <p:cNvSpPr/>
          <p:nvPr/>
        </p:nvSpPr>
        <p:spPr>
          <a:xfrm rot="641093">
            <a:off x="1115616" y="3645024"/>
            <a:ext cx="1728192" cy="936104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Блок-схема: узел 77"/>
          <p:cNvSpPr/>
          <p:nvPr/>
        </p:nvSpPr>
        <p:spPr>
          <a:xfrm>
            <a:off x="3923928" y="2708920"/>
            <a:ext cx="1440160" cy="1440160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TextBox 78"/>
          <p:cNvSpPr txBox="1"/>
          <p:nvPr/>
        </p:nvSpPr>
        <p:spPr>
          <a:xfrm>
            <a:off x="3923928" y="2924944"/>
            <a:ext cx="13681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chemeClr val="bg1"/>
                </a:solidFill>
              </a:rPr>
              <a:t>Ранок у лісі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699792" y="2780928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дерева</a:t>
            </a:r>
            <a:endParaRPr lang="ru-RU" sz="2400" dirty="0"/>
          </a:p>
        </p:txBody>
      </p:sp>
      <p:sp>
        <p:nvSpPr>
          <p:cNvPr id="81" name="TextBox 80"/>
          <p:cNvSpPr txBox="1"/>
          <p:nvPr/>
        </p:nvSpPr>
        <p:spPr>
          <a:xfrm>
            <a:off x="4139952" y="184482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небо</a:t>
            </a:r>
            <a:endParaRPr lang="ru-RU" sz="2400" dirty="0"/>
          </a:p>
        </p:txBody>
      </p:sp>
      <p:sp>
        <p:nvSpPr>
          <p:cNvPr id="82" name="TextBox 81"/>
          <p:cNvSpPr txBox="1"/>
          <p:nvPr/>
        </p:nvSpPr>
        <p:spPr>
          <a:xfrm>
            <a:off x="5364088" y="2924944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 сарна</a:t>
            </a:r>
            <a:endParaRPr lang="ru-RU" sz="2400" dirty="0"/>
          </a:p>
        </p:txBody>
      </p:sp>
      <p:sp>
        <p:nvSpPr>
          <p:cNvPr id="83" name="TextBox 82"/>
          <p:cNvSpPr txBox="1"/>
          <p:nvPr/>
        </p:nvSpPr>
        <p:spPr>
          <a:xfrm>
            <a:off x="4716016" y="4221088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</a:t>
            </a:r>
            <a:r>
              <a:rPr lang="uk-UA" sz="2400" dirty="0" smtClean="0">
                <a:solidFill>
                  <a:schemeClr val="bg1"/>
                </a:solidFill>
              </a:rPr>
              <a:t>заєць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059832" y="4005064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err="1" smtClean="0"/>
              <a:t>промін-</a:t>
            </a:r>
            <a:endParaRPr lang="uk-UA" sz="2400" dirty="0" smtClean="0"/>
          </a:p>
          <a:p>
            <a:pPr algn="ctr"/>
            <a:r>
              <a:rPr lang="uk-UA" sz="2400" dirty="0" err="1" smtClean="0"/>
              <a:t>ня</a:t>
            </a:r>
            <a:endParaRPr lang="ru-RU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323528" y="2564904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/>
              <a:t>стоять непорушно</a:t>
            </a:r>
            <a:endParaRPr lang="ru-RU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323528" y="1484784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/>
              <a:t>загорнені в сутінь</a:t>
            </a:r>
            <a:endParaRPr lang="ru-RU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1619672" y="764704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/>
              <a:t>вкриті росою</a:t>
            </a:r>
            <a:endParaRPr lang="ru-RU" sz="2000" dirty="0"/>
          </a:p>
        </p:txBody>
      </p:sp>
      <p:sp>
        <p:nvSpPr>
          <p:cNvPr id="35" name="Стрелка вправо с вырезом 34"/>
          <p:cNvSpPr/>
          <p:nvPr/>
        </p:nvSpPr>
        <p:spPr>
          <a:xfrm rot="12852379">
            <a:off x="2058479" y="2074700"/>
            <a:ext cx="648072" cy="504056"/>
          </a:xfrm>
          <a:prstGeom prst="notch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 rot="224600">
            <a:off x="3091267" y="384230"/>
            <a:ext cx="1613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/>
              <a:t>зблідне, </a:t>
            </a:r>
            <a:r>
              <a:rPr lang="uk-UA" sz="2000" dirty="0" err="1" smtClean="0"/>
              <a:t>нач</a:t>
            </a:r>
            <a:r>
              <a:rPr lang="ru-RU" sz="2000" dirty="0" smtClean="0"/>
              <a:t>е </a:t>
            </a:r>
            <a:r>
              <a:rPr lang="en-US" sz="2000" dirty="0" smtClean="0"/>
              <a:t> </a:t>
            </a:r>
            <a:r>
              <a:rPr lang="uk-UA" sz="2000" dirty="0" smtClean="0"/>
              <a:t>від </a:t>
            </a:r>
            <a:r>
              <a:rPr lang="ru-RU" sz="2000" dirty="0" err="1" smtClean="0"/>
              <a:t>жаху</a:t>
            </a:r>
            <a:endParaRPr lang="ru-RU" sz="2000" dirty="0"/>
          </a:p>
        </p:txBody>
      </p:sp>
      <p:sp>
        <p:nvSpPr>
          <p:cNvPr id="37" name="TextBox 36"/>
          <p:cNvSpPr txBox="1"/>
          <p:nvPr/>
        </p:nvSpPr>
        <p:spPr>
          <a:xfrm>
            <a:off x="5580112" y="1268760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міниться</a:t>
            </a:r>
            <a:endParaRPr lang="ru-RU" sz="2000" dirty="0"/>
          </a:p>
        </p:txBody>
      </p:sp>
      <p:sp>
        <p:nvSpPr>
          <p:cNvPr id="38" name="TextBox 37"/>
          <p:cNvSpPr txBox="1"/>
          <p:nvPr/>
        </p:nvSpPr>
        <p:spPr>
          <a:xfrm rot="1294747">
            <a:off x="4716016" y="332656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грає барвами</a:t>
            </a:r>
            <a:endParaRPr lang="ru-RU" sz="2000" dirty="0"/>
          </a:p>
        </p:txBody>
      </p:sp>
      <p:sp>
        <p:nvSpPr>
          <p:cNvPr id="40" name="Стрелка вправо с вырезом 39"/>
          <p:cNvSpPr/>
          <p:nvPr/>
        </p:nvSpPr>
        <p:spPr>
          <a:xfrm rot="18004428">
            <a:off x="4799824" y="1112499"/>
            <a:ext cx="648072" cy="5040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 rot="21441010">
            <a:off x="7148384" y="1674198"/>
            <a:ext cx="19803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вискакує з гущавини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7380312" y="2996952"/>
            <a:ext cx="2123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/>
              <a:t>з</a:t>
            </a:r>
            <a:r>
              <a:rPr lang="uk-UA" sz="2000" dirty="0" smtClean="0"/>
              <a:t>упиняється     </a:t>
            </a:r>
            <a:endParaRPr lang="ru-RU" sz="2000" dirty="0"/>
          </a:p>
        </p:txBody>
      </p:sp>
      <p:sp>
        <p:nvSpPr>
          <p:cNvPr id="45" name="TextBox 44"/>
          <p:cNvSpPr txBox="1"/>
          <p:nvPr/>
        </p:nvSpPr>
        <p:spPr>
          <a:xfrm>
            <a:off x="7020272" y="3933056"/>
            <a:ext cx="2123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витягає</a:t>
            </a:r>
          </a:p>
          <a:p>
            <a:r>
              <a:rPr lang="uk-UA" sz="2000" dirty="0" smtClean="0"/>
              <a:t> мордочку</a:t>
            </a:r>
            <a:endParaRPr lang="ru-RU" sz="2000" dirty="0"/>
          </a:p>
        </p:txBody>
      </p:sp>
      <p:sp>
        <p:nvSpPr>
          <p:cNvPr id="46" name="Стрелка вправо с вырезом 45"/>
          <p:cNvSpPr/>
          <p:nvPr/>
        </p:nvSpPr>
        <p:spPr>
          <a:xfrm rot="21043348">
            <a:off x="6624617" y="2973887"/>
            <a:ext cx="648072" cy="504056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6372200" y="5013176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/>
              <a:t>причаївся </a:t>
            </a:r>
            <a:r>
              <a:rPr lang="ru-RU" sz="2000" dirty="0" err="1" smtClean="0"/>
              <a:t>п</a:t>
            </a:r>
            <a:r>
              <a:rPr lang="uk-UA" sz="2000" dirty="0" err="1" smtClean="0"/>
              <a:t>ід</a:t>
            </a:r>
            <a:r>
              <a:rPr lang="uk-UA" sz="2000" dirty="0" smtClean="0"/>
              <a:t> кущем</a:t>
            </a:r>
            <a:endParaRPr lang="ru-RU" sz="2000" dirty="0"/>
          </a:p>
        </p:txBody>
      </p:sp>
      <p:sp>
        <p:nvSpPr>
          <p:cNvPr id="48" name="TextBox 47"/>
          <p:cNvSpPr txBox="1"/>
          <p:nvPr/>
        </p:nvSpPr>
        <p:spPr>
          <a:xfrm>
            <a:off x="5868144" y="5733256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err="1" smtClean="0"/>
              <a:t>пригина</a:t>
            </a:r>
            <a:r>
              <a:rPr lang="uk-UA" sz="2000" dirty="0" smtClean="0"/>
              <a:t> вуха</a:t>
            </a:r>
            <a:endParaRPr lang="ru-RU" sz="2000" dirty="0"/>
          </a:p>
        </p:txBody>
      </p:sp>
      <p:sp>
        <p:nvSpPr>
          <p:cNvPr id="49" name="TextBox 48"/>
          <p:cNvSpPr txBox="1"/>
          <p:nvPr/>
        </p:nvSpPr>
        <p:spPr>
          <a:xfrm>
            <a:off x="4427984" y="537321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err="1" smtClean="0"/>
              <a:t>витріща</a:t>
            </a:r>
            <a:r>
              <a:rPr lang="uk-UA" sz="2000" dirty="0" smtClean="0"/>
              <a:t> очі</a:t>
            </a:r>
            <a:endParaRPr lang="ru-RU" sz="2000" dirty="0"/>
          </a:p>
        </p:txBody>
      </p:sp>
      <p:sp>
        <p:nvSpPr>
          <p:cNvPr id="50" name="Стрелка вправо с вырезом 49"/>
          <p:cNvSpPr/>
          <p:nvPr/>
        </p:nvSpPr>
        <p:spPr>
          <a:xfrm rot="2518273">
            <a:off x="5593529" y="4949204"/>
            <a:ext cx="648072" cy="504056"/>
          </a:xfrm>
          <a:prstGeom prst="notched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1187624" y="3789040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/>
              <a:t>простяглось до лісу</a:t>
            </a:r>
            <a:endParaRPr lang="ru-RU" sz="2000" dirty="0"/>
          </a:p>
        </p:txBody>
      </p:sp>
      <p:sp>
        <p:nvSpPr>
          <p:cNvPr id="52" name="TextBox 51"/>
          <p:cNvSpPr txBox="1"/>
          <p:nvPr/>
        </p:nvSpPr>
        <p:spPr>
          <a:xfrm rot="19858396">
            <a:off x="636307" y="5001829"/>
            <a:ext cx="18122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засипало самоцвітами</a:t>
            </a:r>
            <a:endParaRPr lang="ru-RU" sz="2000" dirty="0"/>
          </a:p>
        </p:txBody>
      </p:sp>
      <p:sp>
        <p:nvSpPr>
          <p:cNvPr id="53" name="TextBox 52"/>
          <p:cNvSpPr txBox="1"/>
          <p:nvPr/>
        </p:nvSpPr>
        <p:spPr>
          <a:xfrm>
            <a:off x="2843808" y="5517232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впало на траву</a:t>
            </a:r>
            <a:endParaRPr lang="ru-RU" sz="2000" dirty="0"/>
          </a:p>
        </p:txBody>
      </p:sp>
      <p:sp>
        <p:nvSpPr>
          <p:cNvPr id="54" name="Стрелка вправо с вырезом 53"/>
          <p:cNvSpPr/>
          <p:nvPr/>
        </p:nvSpPr>
        <p:spPr>
          <a:xfrm rot="7998567">
            <a:off x="2448152" y="4774087"/>
            <a:ext cx="648072" cy="504056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14290"/>
            <a:ext cx="5400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Позакласні заходи</a:t>
            </a:r>
            <a:endParaRPr lang="ru-RU" dirty="0"/>
          </a:p>
        </p:txBody>
      </p:sp>
      <p:pic>
        <p:nvPicPr>
          <p:cNvPr id="1026" name="Picture 2" descr="D:\фото\Фото\DSC_0243.JPG"/>
          <p:cNvPicPr>
            <a:picLocks noChangeAspect="1" noChangeArrowheads="1"/>
          </p:cNvPicPr>
          <p:nvPr/>
        </p:nvPicPr>
        <p:blipFill>
          <a:blip r:embed="rId2" cstate="print"/>
          <a:srcRect l="10688" t="4424"/>
          <a:stretch>
            <a:fillRect/>
          </a:stretch>
        </p:blipFill>
        <p:spPr bwMode="auto">
          <a:xfrm>
            <a:off x="1547664" y="3861048"/>
            <a:ext cx="4211960" cy="29969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9" name="Picture 5" descr="D:\фото\Фото\IMG_1582.JPG"/>
          <p:cNvPicPr>
            <a:picLocks noChangeAspect="1" noChangeArrowheads="1"/>
          </p:cNvPicPr>
          <p:nvPr/>
        </p:nvPicPr>
        <p:blipFill>
          <a:blip r:embed="rId3" cstate="print"/>
          <a:srcRect t="22892" r="-602"/>
          <a:stretch>
            <a:fillRect/>
          </a:stretch>
        </p:blipFill>
        <p:spPr bwMode="auto">
          <a:xfrm>
            <a:off x="5508104" y="1556792"/>
            <a:ext cx="3635896" cy="41801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0" name="Picture 6" descr="D:\фото\Фото\IMG_3946.JPG"/>
          <p:cNvPicPr>
            <a:picLocks noChangeAspect="1" noChangeArrowheads="1"/>
          </p:cNvPicPr>
          <p:nvPr/>
        </p:nvPicPr>
        <p:blipFill>
          <a:blip r:embed="rId4" cstate="print"/>
          <a:srcRect l="27413" t="1363" r="13961" b="784"/>
          <a:stretch>
            <a:fillRect/>
          </a:stretch>
        </p:blipFill>
        <p:spPr bwMode="auto">
          <a:xfrm>
            <a:off x="251520" y="260648"/>
            <a:ext cx="3168352" cy="39663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236296" y="6488668"/>
            <a:ext cx="1907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Кузьменко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О.С.</a:t>
            </a:r>
            <a:endParaRPr lang="ru-RU" sz="14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D:\фото\2011-10-22, Львов\Львов 002.jpg"/>
          <p:cNvPicPr>
            <a:picLocks noChangeAspect="1" noChangeArrowheads="1"/>
          </p:cNvPicPr>
          <p:nvPr/>
        </p:nvPicPr>
        <p:blipFill>
          <a:blip r:embed="rId2" cstate="print"/>
          <a:srcRect l="8844" b="5471"/>
          <a:stretch>
            <a:fillRect/>
          </a:stretch>
        </p:blipFill>
        <p:spPr bwMode="auto">
          <a:xfrm>
            <a:off x="0" y="908719"/>
            <a:ext cx="2843808" cy="2211851"/>
          </a:xfrm>
          <a:prstGeom prst="rect">
            <a:avLst/>
          </a:prstGeom>
          <a:noFill/>
        </p:spPr>
      </p:pic>
      <p:pic>
        <p:nvPicPr>
          <p:cNvPr id="15" name="Picture 8" descr="D:\фото\Полтава 2011\IMG_16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31072" y="908720"/>
            <a:ext cx="3264258" cy="2448272"/>
          </a:xfrm>
          <a:prstGeom prst="rect">
            <a:avLst/>
          </a:prstGeom>
          <a:noFill/>
        </p:spPr>
      </p:pic>
      <p:pic>
        <p:nvPicPr>
          <p:cNvPr id="1026" name="Picture 2" descr="D:\фото\Хортица 2013\IMG_5093.JPG"/>
          <p:cNvPicPr>
            <a:picLocks noChangeAspect="1" noChangeArrowheads="1"/>
          </p:cNvPicPr>
          <p:nvPr/>
        </p:nvPicPr>
        <p:blipFill>
          <a:blip r:embed="rId4" cstate="print"/>
          <a:srcRect t="3189" r="10315"/>
          <a:stretch>
            <a:fillRect/>
          </a:stretch>
        </p:blipFill>
        <p:spPr bwMode="auto">
          <a:xfrm>
            <a:off x="0" y="2924944"/>
            <a:ext cx="2771800" cy="21000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0"/>
            <a:ext cx="6563072" cy="1052736"/>
          </a:xfrm>
        </p:spPr>
        <p:txBody>
          <a:bodyPr/>
          <a:lstStyle/>
          <a:p>
            <a:r>
              <a:rPr lang="uk-UA" dirty="0" smtClean="0"/>
              <a:t>Ми подорожуємо</a:t>
            </a:r>
            <a:endParaRPr lang="ru-RU" dirty="0"/>
          </a:p>
        </p:txBody>
      </p:sp>
      <p:pic>
        <p:nvPicPr>
          <p:cNvPr id="2052" name="Picture 4" descr="D:\фото\Крым Бахчисарай-Севастополь 2011\IMG_1340.jpg"/>
          <p:cNvPicPr>
            <a:picLocks noChangeAspect="1" noChangeArrowheads="1"/>
          </p:cNvPicPr>
          <p:nvPr/>
        </p:nvPicPr>
        <p:blipFill>
          <a:blip r:embed="rId5" cstate="print"/>
          <a:srcRect t="18750"/>
          <a:stretch>
            <a:fillRect/>
          </a:stretch>
        </p:blipFill>
        <p:spPr bwMode="auto">
          <a:xfrm>
            <a:off x="6012160" y="2924944"/>
            <a:ext cx="3131840" cy="1872208"/>
          </a:xfrm>
          <a:prstGeom prst="rect">
            <a:avLst/>
          </a:prstGeom>
          <a:noFill/>
        </p:spPr>
      </p:pic>
      <p:pic>
        <p:nvPicPr>
          <p:cNvPr id="2053" name="Picture 5" descr="D:\фото\Одесса\IMG_3126.JPG"/>
          <p:cNvPicPr>
            <a:picLocks noChangeAspect="1" noChangeArrowheads="1"/>
          </p:cNvPicPr>
          <p:nvPr/>
        </p:nvPicPr>
        <p:blipFill>
          <a:blip r:embed="rId6" cstate="print"/>
          <a:srcRect t="11509" r="9169"/>
          <a:stretch>
            <a:fillRect/>
          </a:stretch>
        </p:blipFill>
        <p:spPr bwMode="auto">
          <a:xfrm>
            <a:off x="6084168" y="4797152"/>
            <a:ext cx="3059832" cy="2060848"/>
          </a:xfrm>
          <a:prstGeom prst="rect">
            <a:avLst/>
          </a:prstGeom>
          <a:noFill/>
        </p:spPr>
      </p:pic>
      <p:pic>
        <p:nvPicPr>
          <p:cNvPr id="2056" name="Picture 8" descr="D:\фото\Умань 2011\умань\умань 454.jpg"/>
          <p:cNvPicPr>
            <a:picLocks noChangeAspect="1" noChangeArrowheads="1"/>
          </p:cNvPicPr>
          <p:nvPr/>
        </p:nvPicPr>
        <p:blipFill>
          <a:blip r:embed="rId7" cstate="print"/>
          <a:srcRect l="4082" t="8163" r="4082" b="4765"/>
          <a:stretch>
            <a:fillRect/>
          </a:stretch>
        </p:blipFill>
        <p:spPr bwMode="auto">
          <a:xfrm>
            <a:off x="6084168" y="908720"/>
            <a:ext cx="3059832" cy="2016224"/>
          </a:xfrm>
          <a:prstGeom prst="rect">
            <a:avLst/>
          </a:prstGeom>
          <a:noFill/>
        </p:spPr>
      </p:pic>
      <p:pic>
        <p:nvPicPr>
          <p:cNvPr id="2058" name="Picture 10" descr="D:\фото\Хортица 2013\IMG_4996.JPG"/>
          <p:cNvPicPr>
            <a:picLocks noChangeAspect="1" noChangeArrowheads="1"/>
          </p:cNvPicPr>
          <p:nvPr/>
        </p:nvPicPr>
        <p:blipFill>
          <a:blip r:embed="rId8" cstate="print"/>
          <a:srcRect l="4495" r="-3387" b="10101"/>
          <a:stretch>
            <a:fillRect/>
          </a:stretch>
        </p:blipFill>
        <p:spPr bwMode="auto">
          <a:xfrm>
            <a:off x="2771800" y="2924944"/>
            <a:ext cx="3456384" cy="2160240"/>
          </a:xfrm>
          <a:prstGeom prst="rect">
            <a:avLst/>
          </a:prstGeom>
          <a:noFill/>
        </p:spPr>
      </p:pic>
      <p:pic>
        <p:nvPicPr>
          <p:cNvPr id="2059" name="Picture 11" descr="D:\фото\Крым 2013\IMG_4117.JPG"/>
          <p:cNvPicPr>
            <a:picLocks noChangeAspect="1" noChangeArrowheads="1"/>
          </p:cNvPicPr>
          <p:nvPr/>
        </p:nvPicPr>
        <p:blipFill>
          <a:blip r:embed="rId9" cstate="print"/>
          <a:srcRect l="28034" t="15899" r="948" b="15279"/>
          <a:stretch>
            <a:fillRect/>
          </a:stretch>
        </p:blipFill>
        <p:spPr bwMode="auto">
          <a:xfrm>
            <a:off x="3347864" y="4797152"/>
            <a:ext cx="2736304" cy="2060848"/>
          </a:xfrm>
          <a:prstGeom prst="rect">
            <a:avLst/>
          </a:prstGeom>
          <a:noFill/>
        </p:spPr>
      </p:pic>
      <p:pic>
        <p:nvPicPr>
          <p:cNvPr id="3" name="Picture 2" descr="D:\фото\Крым Бахчисарай-Севастополь 2011\IMG_1186.jpg"/>
          <p:cNvPicPr>
            <a:picLocks noChangeAspect="1" noChangeArrowheads="1"/>
          </p:cNvPicPr>
          <p:nvPr/>
        </p:nvPicPr>
        <p:blipFill>
          <a:blip r:embed="rId10" cstate="print"/>
          <a:srcRect b="17930"/>
          <a:stretch>
            <a:fillRect/>
          </a:stretch>
        </p:blipFill>
        <p:spPr bwMode="auto">
          <a:xfrm>
            <a:off x="0" y="4797152"/>
            <a:ext cx="3347864" cy="206084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\Одесса\IMG_3121.JPG"/>
          <p:cNvPicPr>
            <a:picLocks noChangeAspect="1" noChangeArrowheads="1"/>
          </p:cNvPicPr>
          <p:nvPr/>
        </p:nvPicPr>
        <p:blipFill>
          <a:blip r:embed="rId2" cstate="print"/>
          <a:srcRect t="13242"/>
          <a:stretch>
            <a:fillRect/>
          </a:stretch>
        </p:blipFill>
        <p:spPr bwMode="auto">
          <a:xfrm>
            <a:off x="0" y="0"/>
            <a:ext cx="2987824" cy="3456111"/>
          </a:xfrm>
          <a:prstGeom prst="rect">
            <a:avLst/>
          </a:prstGeom>
          <a:noFill/>
        </p:spPr>
      </p:pic>
      <p:pic>
        <p:nvPicPr>
          <p:cNvPr id="1027" name="Picture 3" descr="D:\фото\Одесса\IMG_3134.JPG"/>
          <p:cNvPicPr>
            <a:picLocks noChangeAspect="1" noChangeArrowheads="1"/>
          </p:cNvPicPr>
          <p:nvPr/>
        </p:nvPicPr>
        <p:blipFill>
          <a:blip r:embed="rId3" cstate="print"/>
          <a:srcRect r="18072"/>
          <a:stretch>
            <a:fillRect/>
          </a:stretch>
        </p:blipFill>
        <p:spPr bwMode="auto">
          <a:xfrm>
            <a:off x="6263680" y="4221152"/>
            <a:ext cx="2880320" cy="2636848"/>
          </a:xfrm>
          <a:prstGeom prst="rect">
            <a:avLst/>
          </a:prstGeom>
          <a:noFill/>
        </p:spPr>
      </p:pic>
      <p:pic>
        <p:nvPicPr>
          <p:cNvPr id="1028" name="Picture 4" descr="D:\фото\Одесса\IMG_3221.JPG"/>
          <p:cNvPicPr>
            <a:picLocks noChangeAspect="1" noChangeArrowheads="1"/>
          </p:cNvPicPr>
          <p:nvPr/>
        </p:nvPicPr>
        <p:blipFill>
          <a:blip r:embed="rId4" cstate="print"/>
          <a:srcRect t="12488" r="5000"/>
          <a:stretch>
            <a:fillRect/>
          </a:stretch>
        </p:blipFill>
        <p:spPr bwMode="auto">
          <a:xfrm>
            <a:off x="2987824" y="0"/>
            <a:ext cx="3779912" cy="2611570"/>
          </a:xfrm>
          <a:prstGeom prst="rect">
            <a:avLst/>
          </a:prstGeom>
          <a:noFill/>
        </p:spPr>
      </p:pic>
      <p:pic>
        <p:nvPicPr>
          <p:cNvPr id="8" name="Picture 2" descr="D:\фото\2011-10-22, Львов\Львов 279.jpg"/>
          <p:cNvPicPr>
            <a:picLocks noChangeAspect="1" noChangeArrowheads="1"/>
          </p:cNvPicPr>
          <p:nvPr/>
        </p:nvPicPr>
        <p:blipFill>
          <a:blip r:embed="rId5" cstate="print"/>
          <a:srcRect t="8773" b="5043"/>
          <a:stretch>
            <a:fillRect/>
          </a:stretch>
        </p:blipFill>
        <p:spPr bwMode="auto">
          <a:xfrm>
            <a:off x="0" y="3424770"/>
            <a:ext cx="2987824" cy="3433230"/>
          </a:xfrm>
          <a:prstGeom prst="rect">
            <a:avLst/>
          </a:prstGeom>
          <a:noFill/>
        </p:spPr>
      </p:pic>
      <p:pic>
        <p:nvPicPr>
          <p:cNvPr id="1030" name="Picture 6" descr="D:\фото\2011-10-22, Львов\Львов 194.jpg"/>
          <p:cNvPicPr>
            <a:picLocks noChangeAspect="1" noChangeArrowheads="1"/>
          </p:cNvPicPr>
          <p:nvPr/>
        </p:nvPicPr>
        <p:blipFill>
          <a:blip r:embed="rId6" cstate="print"/>
          <a:srcRect t="1156" r="6818"/>
          <a:stretch>
            <a:fillRect/>
          </a:stretch>
        </p:blipFill>
        <p:spPr bwMode="auto">
          <a:xfrm>
            <a:off x="2987824" y="4222672"/>
            <a:ext cx="3312367" cy="2635328"/>
          </a:xfrm>
          <a:prstGeom prst="rect">
            <a:avLst/>
          </a:prstGeom>
          <a:noFill/>
        </p:spPr>
      </p:pic>
      <p:pic>
        <p:nvPicPr>
          <p:cNvPr id="1031" name="Picture 7" descr="D:\фото\Краснодон, Ровеньки\IMG_36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2060848"/>
            <a:ext cx="2843808" cy="2376264"/>
          </a:xfrm>
          <a:prstGeom prst="rect">
            <a:avLst/>
          </a:prstGeom>
          <a:noFill/>
        </p:spPr>
      </p:pic>
      <p:pic>
        <p:nvPicPr>
          <p:cNvPr id="1032" name="Picture 8" descr="D:\фото\Крым 2013\IMG_4386.JPG"/>
          <p:cNvPicPr>
            <a:picLocks noChangeAspect="1" noChangeArrowheads="1"/>
          </p:cNvPicPr>
          <p:nvPr/>
        </p:nvPicPr>
        <p:blipFill>
          <a:blip r:embed="rId8" cstate="print"/>
          <a:srcRect t="6250" r="1559"/>
          <a:stretch>
            <a:fillRect/>
          </a:stretch>
        </p:blipFill>
        <p:spPr bwMode="auto">
          <a:xfrm>
            <a:off x="2987824" y="2060849"/>
            <a:ext cx="3384376" cy="2376264"/>
          </a:xfrm>
          <a:prstGeom prst="rect">
            <a:avLst/>
          </a:prstGeom>
          <a:noFill/>
        </p:spPr>
      </p:pic>
      <p:pic>
        <p:nvPicPr>
          <p:cNvPr id="1033" name="Picture 9" descr="D:\фото\Козаки 2012\IMG_3611.JPG"/>
          <p:cNvPicPr>
            <a:picLocks noChangeAspect="1" noChangeArrowheads="1"/>
          </p:cNvPicPr>
          <p:nvPr/>
        </p:nvPicPr>
        <p:blipFill>
          <a:blip r:embed="rId9" cstate="print"/>
          <a:srcRect l="15028" t="32366" r="6191"/>
          <a:stretch>
            <a:fillRect/>
          </a:stretch>
        </p:blipFill>
        <p:spPr bwMode="auto">
          <a:xfrm>
            <a:off x="5943407" y="0"/>
            <a:ext cx="3200593" cy="2060848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Лена\Desktop\2.jpg"/>
          <p:cNvPicPr>
            <a:picLocks noChangeAspect="1" noChangeArrowheads="1"/>
          </p:cNvPicPr>
          <p:nvPr/>
        </p:nvPicPr>
        <p:blipFill>
          <a:blip r:embed="rId2" cstate="print"/>
          <a:srcRect l="4004" t="2751" r="4004" b="4851"/>
          <a:stretch>
            <a:fillRect/>
          </a:stretch>
        </p:blipFill>
        <p:spPr bwMode="auto">
          <a:xfrm>
            <a:off x="323528" y="1814345"/>
            <a:ext cx="3203848" cy="5043655"/>
          </a:xfrm>
          <a:prstGeom prst="rect">
            <a:avLst/>
          </a:prstGeom>
          <a:noFill/>
        </p:spPr>
      </p:pic>
      <p:pic>
        <p:nvPicPr>
          <p:cNvPr id="2053" name="Picture 5" descr="D:\фото\Краснодон, Ровеньки\IMG_3715.JPG"/>
          <p:cNvPicPr>
            <a:picLocks noChangeAspect="1" noChangeArrowheads="1"/>
          </p:cNvPicPr>
          <p:nvPr/>
        </p:nvPicPr>
        <p:blipFill>
          <a:blip r:embed="rId3" cstate="print"/>
          <a:srcRect l="15901" t="11815" r="17145" b="20931"/>
          <a:stretch>
            <a:fillRect/>
          </a:stretch>
        </p:blipFill>
        <p:spPr bwMode="auto">
          <a:xfrm>
            <a:off x="0" y="0"/>
            <a:ext cx="3785553" cy="2996952"/>
          </a:xfrm>
          <a:prstGeom prst="rect">
            <a:avLst/>
          </a:prstGeom>
          <a:noFill/>
        </p:spPr>
      </p:pic>
      <p:pic>
        <p:nvPicPr>
          <p:cNvPr id="2054" name="Picture 6" descr="C:\Users\Лена\Desktop\3.jpg"/>
          <p:cNvPicPr>
            <a:picLocks noChangeAspect="1" noChangeArrowheads="1"/>
          </p:cNvPicPr>
          <p:nvPr/>
        </p:nvPicPr>
        <p:blipFill>
          <a:blip r:embed="rId4" cstate="print"/>
          <a:srcRect l="2225" r="2225"/>
          <a:stretch>
            <a:fillRect/>
          </a:stretch>
        </p:blipFill>
        <p:spPr bwMode="auto">
          <a:xfrm>
            <a:off x="4211960" y="0"/>
            <a:ext cx="3888432" cy="6858000"/>
          </a:xfrm>
          <a:prstGeom prst="rect">
            <a:avLst/>
          </a:prstGeom>
          <a:noFill/>
        </p:spPr>
      </p:pic>
      <p:pic>
        <p:nvPicPr>
          <p:cNvPr id="9" name="Picture 7" descr="D:\фото\Полтава 2011\IMG_1610.jpg"/>
          <p:cNvPicPr>
            <a:picLocks noChangeAspect="1" noChangeArrowheads="1"/>
          </p:cNvPicPr>
          <p:nvPr/>
        </p:nvPicPr>
        <p:blipFill>
          <a:blip r:embed="rId5" cstate="print"/>
          <a:srcRect t="3571"/>
          <a:stretch>
            <a:fillRect/>
          </a:stretch>
        </p:blipFill>
        <p:spPr bwMode="auto">
          <a:xfrm>
            <a:off x="3851920" y="1916832"/>
            <a:ext cx="3520275" cy="2376264"/>
          </a:xfrm>
          <a:prstGeom prst="rect">
            <a:avLst/>
          </a:prstGeom>
          <a:noFill/>
        </p:spPr>
      </p:pic>
      <p:pic>
        <p:nvPicPr>
          <p:cNvPr id="2055" name="Picture 7" descr="D:\фото\Полтава 2011\IMG_1132.jpg"/>
          <p:cNvPicPr>
            <a:picLocks noChangeAspect="1" noChangeArrowheads="1"/>
          </p:cNvPicPr>
          <p:nvPr/>
        </p:nvPicPr>
        <p:blipFill>
          <a:blip r:embed="rId6" cstate="print"/>
          <a:srcRect l="11532" t="19767" r="14334" b="20410"/>
          <a:stretch>
            <a:fillRect/>
          </a:stretch>
        </p:blipFill>
        <p:spPr bwMode="auto">
          <a:xfrm>
            <a:off x="6156176" y="692696"/>
            <a:ext cx="2736304" cy="1656184"/>
          </a:xfrm>
          <a:prstGeom prst="rect">
            <a:avLst/>
          </a:prstGeom>
          <a:noFill/>
        </p:spPr>
      </p:pic>
      <p:pic>
        <p:nvPicPr>
          <p:cNvPr id="2050" name="Picture 2" descr="C:\Users\Лена\Desktop\1.jpg"/>
          <p:cNvPicPr>
            <a:picLocks noChangeAspect="1" noChangeArrowheads="1"/>
          </p:cNvPicPr>
          <p:nvPr/>
        </p:nvPicPr>
        <p:blipFill>
          <a:blip r:embed="rId7" cstate="print"/>
          <a:srcRect l="7214" t="8698" r="4908" b="65720"/>
          <a:stretch>
            <a:fillRect/>
          </a:stretch>
        </p:blipFill>
        <p:spPr bwMode="auto">
          <a:xfrm>
            <a:off x="323528" y="2276872"/>
            <a:ext cx="3168352" cy="16288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ена\Desktop\Рисунки\623608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56890">
            <a:off x="3407992" y="2277326"/>
            <a:ext cx="2841104" cy="3373811"/>
          </a:xfrm>
          <a:prstGeom prst="rect">
            <a:avLst/>
          </a:prstGeom>
          <a:noFill/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1691680" y="332656"/>
            <a:ext cx="4857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latin typeface="Comic Sans MS" pitchFamily="66" charset="0"/>
              </a:rPr>
              <a:t>ДОСЯГНЕННЯ УЧНІВ</a:t>
            </a:r>
            <a:endParaRPr lang="ru-RU" sz="2400" b="1">
              <a:latin typeface="Comic Sans MS" pitchFamily="66" charset="0"/>
            </a:endParaRPr>
          </a:p>
        </p:txBody>
      </p:sp>
      <p:sp>
        <p:nvSpPr>
          <p:cNvPr id="13317" name="TextBox 6"/>
          <p:cNvSpPr txBox="1">
            <a:spLocks noChangeArrowheads="1"/>
          </p:cNvSpPr>
          <p:nvPr/>
        </p:nvSpPr>
        <p:spPr bwMode="auto">
          <a:xfrm>
            <a:off x="323528" y="1844824"/>
            <a:ext cx="3500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b="1" dirty="0">
                <a:solidFill>
                  <a:schemeClr val="accent1"/>
                </a:solidFill>
                <a:latin typeface="Comic Sans MS" pitchFamily="66" charset="0"/>
              </a:rPr>
              <a:t>  </a:t>
            </a:r>
            <a:r>
              <a:rPr lang="uk-UA" b="1" dirty="0" err="1">
                <a:solidFill>
                  <a:schemeClr val="accent1"/>
                </a:solidFill>
                <a:latin typeface="Comic Sans MS" pitchFamily="66" charset="0"/>
              </a:rPr>
              <a:t>Валевська</a:t>
            </a:r>
            <a:r>
              <a:rPr lang="uk-UA" b="1" dirty="0">
                <a:solidFill>
                  <a:schemeClr val="accent1"/>
                </a:solidFill>
                <a:latin typeface="Comic Sans MS" pitchFamily="66" charset="0"/>
              </a:rPr>
              <a:t> Анастасія  </a:t>
            </a:r>
            <a:r>
              <a:rPr lang="uk-UA" dirty="0">
                <a:latin typeface="Comic Sans MS" pitchFamily="66" charset="0"/>
              </a:rPr>
              <a:t>- 2009 – І місце у ІІ етапі  олімпіади з української мови та літератури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3318" name="TextBox 7"/>
          <p:cNvSpPr txBox="1">
            <a:spLocks noChangeArrowheads="1"/>
          </p:cNvSpPr>
          <p:nvPr/>
        </p:nvSpPr>
        <p:spPr bwMode="auto">
          <a:xfrm>
            <a:off x="4860032" y="1772816"/>
            <a:ext cx="428396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uk-UA" b="1" dirty="0">
                <a:latin typeface="Comic Sans MS" pitchFamily="66" charset="0"/>
              </a:rPr>
              <a:t>  </a:t>
            </a:r>
            <a:r>
              <a:rPr lang="uk-UA" b="1" dirty="0" err="1">
                <a:solidFill>
                  <a:schemeClr val="accent1"/>
                </a:solidFill>
                <a:latin typeface="Comic Sans MS" pitchFamily="66" charset="0"/>
              </a:rPr>
              <a:t>Екзархова</a:t>
            </a:r>
            <a:r>
              <a:rPr lang="uk-UA" b="1" dirty="0">
                <a:solidFill>
                  <a:schemeClr val="accent1"/>
                </a:solidFill>
                <a:latin typeface="Comic Sans MS" pitchFamily="66" charset="0"/>
              </a:rPr>
              <a:t> </a:t>
            </a:r>
            <a:r>
              <a:rPr lang="uk-UA" b="1" dirty="0" err="1">
                <a:solidFill>
                  <a:schemeClr val="accent1"/>
                </a:solidFill>
                <a:latin typeface="Comic Sans MS" pitchFamily="66" charset="0"/>
              </a:rPr>
              <a:t>Таісія</a:t>
            </a:r>
            <a:r>
              <a:rPr lang="uk-UA" b="1" dirty="0">
                <a:solidFill>
                  <a:schemeClr val="accent1"/>
                </a:solidFill>
                <a:latin typeface="Comic Sans MS" pitchFamily="66" charset="0"/>
              </a:rPr>
              <a:t> </a:t>
            </a:r>
            <a:r>
              <a:rPr lang="uk-UA" dirty="0">
                <a:latin typeface="Comic Sans MS" pitchFamily="66" charset="0"/>
              </a:rPr>
              <a:t>– </a:t>
            </a:r>
            <a:r>
              <a:rPr lang="uk-UA" dirty="0" smtClean="0">
                <a:latin typeface="Comic Sans MS" pitchFamily="66" charset="0"/>
              </a:rPr>
              <a:t> 2011 </a:t>
            </a:r>
            <a:r>
              <a:rPr lang="uk-UA" dirty="0">
                <a:latin typeface="Comic Sans MS" pitchFamily="66" charset="0"/>
              </a:rPr>
              <a:t>– І </a:t>
            </a:r>
            <a:r>
              <a:rPr lang="uk-UA" dirty="0" smtClean="0">
                <a:latin typeface="Comic Sans MS" pitchFamily="66" charset="0"/>
              </a:rPr>
              <a:t>місце, </a:t>
            </a:r>
          </a:p>
          <a:p>
            <a:pPr algn="just"/>
            <a:r>
              <a:rPr lang="uk-UA" dirty="0" smtClean="0">
                <a:latin typeface="Comic Sans MS" pitchFamily="66" charset="0"/>
              </a:rPr>
              <a:t>2012 – ІІ місце у ІІ етапі  олімпіади з української мови та літератури </a:t>
            </a:r>
          </a:p>
          <a:p>
            <a:pPr algn="just"/>
            <a:r>
              <a:rPr lang="uk-UA" dirty="0" smtClean="0">
                <a:latin typeface="Comic Sans MS" pitchFamily="66" charset="0"/>
              </a:rPr>
              <a:t>2013 - переможець ІІ етапу </a:t>
            </a:r>
            <a:r>
              <a:rPr lang="uk-UA" dirty="0" err="1" smtClean="0">
                <a:latin typeface="Comic Sans MS" pitchFamily="66" charset="0"/>
              </a:rPr>
              <a:t>кон-курсу</a:t>
            </a:r>
            <a:r>
              <a:rPr lang="uk-UA" dirty="0" smtClean="0">
                <a:latin typeface="Comic Sans MS" pitchFamily="66" charset="0"/>
              </a:rPr>
              <a:t> юних риторів </a:t>
            </a:r>
            <a:r>
              <a:rPr lang="uk-UA" dirty="0" err="1" smtClean="0">
                <a:latin typeface="Comic Sans MS" pitchFamily="66" charset="0"/>
              </a:rPr>
              <a:t>“Красномовна</a:t>
            </a:r>
            <a:r>
              <a:rPr lang="uk-UA" dirty="0" smtClean="0">
                <a:latin typeface="Comic Sans MS" pitchFamily="66" charset="0"/>
              </a:rPr>
              <a:t> </a:t>
            </a:r>
            <a:r>
              <a:rPr lang="uk-UA" dirty="0" err="1" smtClean="0">
                <a:latin typeface="Comic Sans MS" pitchFamily="66" charset="0"/>
              </a:rPr>
              <a:t>Донеччина”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3319" name="TextBox 8"/>
          <p:cNvSpPr txBox="1">
            <a:spLocks noChangeArrowheads="1"/>
          </p:cNvSpPr>
          <p:nvPr/>
        </p:nvSpPr>
        <p:spPr bwMode="auto">
          <a:xfrm>
            <a:off x="4932040" y="5229200"/>
            <a:ext cx="3429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b="1" dirty="0">
                <a:solidFill>
                  <a:schemeClr val="accent1"/>
                </a:solidFill>
                <a:latin typeface="Comic Sans MS" pitchFamily="66" charset="0"/>
              </a:rPr>
              <a:t>  Мазуренко Анастасія </a:t>
            </a:r>
            <a:r>
              <a:rPr lang="uk-UA" dirty="0">
                <a:latin typeface="Comic Sans MS" pitchFamily="66" charset="0"/>
              </a:rPr>
              <a:t>- 2011 – ІІІ місце у ІІ етапі  олімпіади з української мови та літератури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3320" name="Прямоугольник 12"/>
          <p:cNvSpPr>
            <a:spLocks noChangeArrowheads="1"/>
          </p:cNvSpPr>
          <p:nvPr/>
        </p:nvSpPr>
        <p:spPr bwMode="auto">
          <a:xfrm>
            <a:off x="0" y="6488113"/>
            <a:ext cx="1727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>
                <a:latin typeface="Verdana" pitchFamily="34" charset="0"/>
              </a:rPr>
              <a:t>Кузьменко О. С</a:t>
            </a:r>
            <a:r>
              <a:rPr lang="uk-UA">
                <a:latin typeface="Verdana" pitchFamily="34" charset="0"/>
              </a:rPr>
              <a:t>.</a:t>
            </a:r>
            <a:endParaRPr lang="ru-RU">
              <a:latin typeface="Verdana" pitchFamily="34" charset="0"/>
            </a:endParaRPr>
          </a:p>
        </p:txBody>
      </p:sp>
      <p:pic>
        <p:nvPicPr>
          <p:cNvPr id="13321" name="Рисунок 6" descr="z000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3643313"/>
            <a:ext cx="1363662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Рисунок 8" descr="z000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648290">
            <a:off x="484188" y="4083050"/>
            <a:ext cx="1444625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Рисунок 7" descr="z000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385215">
            <a:off x="3124200" y="4052888"/>
            <a:ext cx="1401763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5" descr="D:\Документы\Мои рисунки\13125444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260648"/>
            <a:ext cx="159861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ена\Desktop\Рисунки\623608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08392">
            <a:off x="3851920" y="3140968"/>
            <a:ext cx="2348417" cy="2788745"/>
          </a:xfrm>
          <a:prstGeom prst="rect">
            <a:avLst/>
          </a:prstGeom>
          <a:noFill/>
        </p:spPr>
      </p:pic>
      <p:pic>
        <p:nvPicPr>
          <p:cNvPr id="14339" name="Picture 2" descr="D:\фото\Школа\SAM_07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772816"/>
            <a:ext cx="3500438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 descr="D:\фото\Школа\SAM_07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4500563"/>
            <a:ext cx="3556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D:\фото\Школа\SAM_06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61000" y="0"/>
            <a:ext cx="3683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Прямоугольник 6"/>
          <p:cNvSpPr>
            <a:spLocks noChangeArrowheads="1"/>
          </p:cNvSpPr>
          <p:nvPr/>
        </p:nvSpPr>
        <p:spPr bwMode="auto">
          <a:xfrm>
            <a:off x="0" y="6488113"/>
            <a:ext cx="1727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>
                <a:latin typeface="Verdana" pitchFamily="34" charset="0"/>
              </a:rPr>
              <a:t>Кузьменко О. С</a:t>
            </a:r>
            <a:r>
              <a:rPr lang="uk-UA">
                <a:latin typeface="Verdana" pitchFamily="34" charset="0"/>
              </a:rPr>
              <a:t>.</a:t>
            </a:r>
            <a:endParaRPr lang="ru-RU">
              <a:latin typeface="Verdana" pitchFamily="34" charset="0"/>
            </a:endParaRPr>
          </a:p>
        </p:txBody>
      </p:sp>
      <p:sp>
        <p:nvSpPr>
          <p:cNvPr id="14343" name="TextBox 7"/>
          <p:cNvSpPr txBox="1">
            <a:spLocks noChangeArrowheads="1"/>
          </p:cNvSpPr>
          <p:nvPr/>
        </p:nvSpPr>
        <p:spPr bwMode="auto">
          <a:xfrm>
            <a:off x="357188" y="357188"/>
            <a:ext cx="5072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dirty="0" smtClean="0">
                <a:latin typeface="Comic Sans MS" pitchFamily="66" charset="0"/>
              </a:rPr>
              <a:t>            ДОСЯГНЕННЯ </a:t>
            </a:r>
            <a:r>
              <a:rPr lang="uk-UA" sz="2400" b="1" dirty="0">
                <a:latin typeface="Comic Sans MS" pitchFamily="66" charset="0"/>
              </a:rPr>
              <a:t>УЧНІВ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4344" name="TextBox 8"/>
          <p:cNvSpPr txBox="1">
            <a:spLocks noChangeArrowheads="1"/>
          </p:cNvSpPr>
          <p:nvPr/>
        </p:nvSpPr>
        <p:spPr bwMode="auto">
          <a:xfrm>
            <a:off x="395536" y="1268760"/>
            <a:ext cx="5429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 dirty="0" err="1">
                <a:solidFill>
                  <a:schemeClr val="accent1"/>
                </a:solidFill>
                <a:latin typeface="Comic Sans MS" pitchFamily="66" charset="0"/>
              </a:rPr>
              <a:t>Шостик</a:t>
            </a:r>
            <a:r>
              <a:rPr lang="uk-UA" b="1" dirty="0">
                <a:solidFill>
                  <a:schemeClr val="accent1"/>
                </a:solidFill>
                <a:latin typeface="Comic Sans MS" pitchFamily="66" charset="0"/>
              </a:rPr>
              <a:t> Яна </a:t>
            </a:r>
            <a:r>
              <a:rPr lang="uk-UA" dirty="0">
                <a:latin typeface="Comic Sans MS" pitchFamily="66" charset="0"/>
              </a:rPr>
              <a:t>– ІІ місце районного конкурсу </a:t>
            </a:r>
            <a:r>
              <a:rPr lang="uk-UA" dirty="0" err="1">
                <a:latin typeface="Comic Sans MS" pitchFamily="66" charset="0"/>
              </a:rPr>
              <a:t>“Податки</a:t>
            </a:r>
            <a:r>
              <a:rPr lang="uk-UA" dirty="0">
                <a:latin typeface="Comic Sans MS" pitchFamily="66" charset="0"/>
              </a:rPr>
              <a:t> очима дітей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4345" name="TextBox 9"/>
          <p:cNvSpPr txBox="1">
            <a:spLocks noChangeArrowheads="1"/>
          </p:cNvSpPr>
          <p:nvPr/>
        </p:nvSpPr>
        <p:spPr bwMode="auto">
          <a:xfrm>
            <a:off x="500063" y="3786188"/>
            <a:ext cx="5000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chemeClr val="accent1"/>
                </a:solidFill>
                <a:latin typeface="Comic Sans MS" pitchFamily="66" charset="0"/>
              </a:rPr>
              <a:t>Орехова Марина  </a:t>
            </a:r>
            <a:r>
              <a:rPr lang="uk-UA">
                <a:latin typeface="Comic Sans MS" pitchFamily="66" charset="0"/>
              </a:rPr>
              <a:t>(8 р.) – переможець міського конкурсу читців та конферансьє</a:t>
            </a:r>
            <a:endParaRPr lang="ru-RU">
              <a:latin typeface="Comic Sans MS" pitchFamily="66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1749426" y="4679950"/>
            <a:ext cx="500062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8" name="TextBox 13"/>
          <p:cNvSpPr txBox="1">
            <a:spLocks noChangeArrowheads="1"/>
          </p:cNvSpPr>
          <p:nvPr/>
        </p:nvSpPr>
        <p:spPr bwMode="auto">
          <a:xfrm>
            <a:off x="4644007" y="2071688"/>
            <a:ext cx="414280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b="1" dirty="0" err="1">
                <a:solidFill>
                  <a:schemeClr val="accent1"/>
                </a:solidFill>
                <a:latin typeface="Comic Sans MS" pitchFamily="66" charset="0"/>
              </a:rPr>
              <a:t>Екзархова</a:t>
            </a:r>
            <a:r>
              <a:rPr lang="uk-UA" b="1" dirty="0">
                <a:solidFill>
                  <a:schemeClr val="accent1"/>
                </a:solidFill>
                <a:latin typeface="Comic Sans MS" pitchFamily="66" charset="0"/>
              </a:rPr>
              <a:t> </a:t>
            </a:r>
            <a:r>
              <a:rPr lang="uk-UA" b="1" dirty="0" err="1">
                <a:solidFill>
                  <a:schemeClr val="accent1"/>
                </a:solidFill>
                <a:latin typeface="Comic Sans MS" pitchFamily="66" charset="0"/>
              </a:rPr>
              <a:t>Таісія</a:t>
            </a:r>
            <a:r>
              <a:rPr lang="uk-UA" b="1" dirty="0">
                <a:solidFill>
                  <a:schemeClr val="accent1"/>
                </a:solidFill>
                <a:latin typeface="Comic Sans MS" pitchFamily="66" charset="0"/>
              </a:rPr>
              <a:t> </a:t>
            </a:r>
            <a:r>
              <a:rPr lang="uk-UA" dirty="0">
                <a:latin typeface="Comic Sans MS" pitchFamily="66" charset="0"/>
              </a:rPr>
              <a:t>на конференції до Дня космонавтики  та на конкурсі </a:t>
            </a:r>
            <a:r>
              <a:rPr lang="uk-UA" dirty="0" err="1">
                <a:latin typeface="Comic Sans MS" pitchFamily="66" charset="0"/>
              </a:rPr>
              <a:t>“Красномовна</a:t>
            </a:r>
            <a:r>
              <a:rPr lang="uk-UA" dirty="0">
                <a:latin typeface="Comic Sans MS" pitchFamily="66" charset="0"/>
              </a:rPr>
              <a:t> </a:t>
            </a:r>
            <a:r>
              <a:rPr lang="uk-UA" dirty="0" err="1">
                <a:latin typeface="Comic Sans MS" pitchFamily="66" charset="0"/>
              </a:rPr>
              <a:t>Донеччина”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050" name="Picture 2" descr="D:\фото\Школа\IMG_3914.JPG"/>
          <p:cNvPicPr>
            <a:picLocks noChangeAspect="1" noChangeArrowheads="1"/>
          </p:cNvPicPr>
          <p:nvPr/>
        </p:nvPicPr>
        <p:blipFill>
          <a:blip r:embed="rId7" cstate="print"/>
          <a:srcRect l="2943" t="7725" r="5834" b="1785"/>
          <a:stretch>
            <a:fillRect/>
          </a:stretch>
        </p:blipFill>
        <p:spPr bwMode="auto">
          <a:xfrm>
            <a:off x="6228184" y="3020180"/>
            <a:ext cx="2699792" cy="357069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2" name="Rectangle 4"/>
          <p:cNvSpPr>
            <a:spLocks noChangeArrowheads="1"/>
          </p:cNvSpPr>
          <p:nvPr/>
        </p:nvSpPr>
        <p:spPr bwMode="auto">
          <a:xfrm>
            <a:off x="1691680" y="0"/>
            <a:ext cx="7056784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4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ru-RU" sz="2000" dirty="0">
                <a:latin typeface="Comic Sans MS" pitchFamily="66" charset="0"/>
              </a:rPr>
              <a:t>К</a:t>
            </a:r>
            <a:r>
              <a:rPr lang="uk-UA" sz="2000" dirty="0" err="1">
                <a:latin typeface="Comic Sans MS" pitchFamily="66" charset="0"/>
              </a:rPr>
              <a:t>ожни</a:t>
            </a:r>
            <a:r>
              <a:rPr lang="ru-RU" sz="2000" dirty="0" err="1">
                <a:latin typeface="Comic Sans MS" pitchFamily="66" charset="0"/>
              </a:rPr>
              <a:t>й</a:t>
            </a: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dirty="0" err="1">
                <a:latin typeface="Comic Sans MS" pitchFamily="66" charset="0"/>
              </a:rPr>
              <a:t>окремо</a:t>
            </a:r>
            <a:r>
              <a:rPr lang="ru-RU" sz="2000" dirty="0">
                <a:latin typeface="Comic Sans MS" pitchFamily="66" charset="0"/>
              </a:rPr>
              <a:t> взятий урок - </a:t>
            </a:r>
            <a:r>
              <a:rPr lang="ru-RU" sz="2000" dirty="0" err="1">
                <a:latin typeface="Comic Sans MS" pitchFamily="66" charset="0"/>
              </a:rPr>
              <a:t>це</a:t>
            </a:r>
            <a:r>
              <a:rPr lang="ru-RU" sz="2000" dirty="0">
                <a:latin typeface="Comic Sans MS" pitchFamily="66" charset="0"/>
              </a:rPr>
              <a:t> ланка в </a:t>
            </a:r>
            <a:r>
              <a:rPr lang="ru-RU" sz="2000" dirty="0" err="1">
                <a:latin typeface="Comic Sans MS" pitchFamily="66" charset="0"/>
              </a:rPr>
              <a:t>ланцюжку</a:t>
            </a:r>
            <a:r>
              <a:rPr lang="ru-RU" sz="2000" dirty="0">
                <a:latin typeface="Comic Sans MS" pitchFamily="66" charset="0"/>
              </a:rPr>
              <a:t>.</a:t>
            </a:r>
            <a:r>
              <a:rPr lang="ru-RU" sz="2000" dirty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Comic Sans MS" pitchFamily="66" charset="0"/>
                <a:cs typeface="Times New Roman" pitchFamily="18" charset="0"/>
              </a:rPr>
              <a:t>Ві</a:t>
            </a:r>
            <a:r>
              <a:rPr lang="ru-RU" sz="2000" dirty="0" err="1">
                <a:latin typeface="Comic Sans MS" pitchFamily="66" charset="0"/>
              </a:rPr>
              <a:t>н</a:t>
            </a:r>
            <a:r>
              <a:rPr lang="ru-RU" sz="2000" dirty="0">
                <a:latin typeface="Comic Sans MS" pitchFamily="66" charset="0"/>
              </a:rPr>
              <a:t> </a:t>
            </a:r>
            <a:r>
              <a:rPr lang="uk-UA" sz="2000" dirty="0">
                <a:latin typeface="Comic Sans MS" pitchFamily="66" charset="0"/>
              </a:rPr>
              <a:t>являє собою ц</a:t>
            </a:r>
            <a:r>
              <a:rPr lang="ru-RU" sz="2000" dirty="0" err="1">
                <a:latin typeface="Comic Sans MS" pitchFamily="66" charset="0"/>
              </a:rPr>
              <a:t>ілу</a:t>
            </a: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dirty="0" err="1">
                <a:latin typeface="Comic Sans MS" pitchFamily="66" charset="0"/>
              </a:rPr>
              <a:t>процесуальну</a:t>
            </a:r>
            <a:r>
              <a:rPr lang="ru-RU" sz="2000" dirty="0">
                <a:latin typeface="Comic Sans MS" pitchFamily="66" charset="0"/>
              </a:rPr>
              <a:t> систему, яка </a:t>
            </a:r>
            <a:r>
              <a:rPr lang="ru-RU" sz="2000" dirty="0" err="1">
                <a:latin typeface="Comic Sans MS" pitchFamily="66" charset="0"/>
              </a:rPr>
              <a:t>складається</a:t>
            </a: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dirty="0" err="1">
                <a:latin typeface="Comic Sans MS" pitchFamily="66" charset="0"/>
              </a:rPr>
              <a:t>з</a:t>
            </a: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dirty="0" err="1">
                <a:latin typeface="Comic Sans MS" pitchFamily="66" charset="0"/>
              </a:rPr>
              <a:t>компонентів</a:t>
            </a: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dirty="0" smtClean="0">
                <a:latin typeface="Comic Sans MS" pitchFamily="66" charset="0"/>
              </a:rPr>
              <a:t>- </a:t>
            </a:r>
            <a:r>
              <a:rPr lang="ru-RU" sz="2000" dirty="0" err="1" smtClean="0">
                <a:latin typeface="Comic Sans MS" pitchFamily="66" charset="0"/>
              </a:rPr>
              <a:t>етапів</a:t>
            </a:r>
            <a:r>
              <a:rPr lang="ru-RU" sz="2000" dirty="0">
                <a:latin typeface="Comic Sans MS" pitchFamily="66" charset="0"/>
                <a:cs typeface="Times New Roman" pitchFamily="18" charset="0"/>
              </a:rPr>
              <a:t>.</a:t>
            </a:r>
            <a:r>
              <a:rPr lang="ru-RU" sz="20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Times New Roman" pitchFamily="18" charset="0"/>
              </a:rPr>
              <a:t> </a:t>
            </a:r>
            <a:endParaRPr lang="ru-RU" sz="2000" b="0" dirty="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334853" name="Rectangle 5"/>
          <p:cNvSpPr>
            <a:spLocks noChangeArrowheads="1"/>
          </p:cNvSpPr>
          <p:nvPr/>
        </p:nvSpPr>
        <p:spPr bwMode="auto">
          <a:xfrm>
            <a:off x="5334000" y="4114800"/>
            <a:ext cx="2343150" cy="5683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>
                <a:solidFill>
                  <a:schemeClr val="tx1"/>
                </a:solidFill>
              </a:rPr>
              <a:t>цеглинка</a:t>
            </a:r>
          </a:p>
        </p:txBody>
      </p:sp>
      <p:sp>
        <p:nvSpPr>
          <p:cNvPr id="334854" name="Rectangle 6"/>
          <p:cNvSpPr>
            <a:spLocks noChangeArrowheads="1"/>
          </p:cNvSpPr>
          <p:nvPr/>
        </p:nvSpPr>
        <p:spPr bwMode="auto">
          <a:xfrm>
            <a:off x="3048000" y="2590800"/>
            <a:ext cx="1516063" cy="5683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урок</a:t>
            </a:r>
          </a:p>
        </p:txBody>
      </p:sp>
      <p:sp>
        <p:nvSpPr>
          <p:cNvPr id="334855" name="Rectangle 7"/>
          <p:cNvSpPr>
            <a:spLocks noChangeArrowheads="1"/>
          </p:cNvSpPr>
          <p:nvPr/>
        </p:nvSpPr>
        <p:spPr bwMode="auto">
          <a:xfrm>
            <a:off x="7020272" y="1844824"/>
            <a:ext cx="1516062" cy="5683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 err="1">
                <a:solidFill>
                  <a:schemeClr val="tx1"/>
                </a:solidFill>
              </a:rPr>
              <a:t>собі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34856" name="Rectangle 8"/>
          <p:cNvSpPr>
            <a:spLocks noChangeArrowheads="1"/>
          </p:cNvSpPr>
          <p:nvPr/>
        </p:nvSpPr>
        <p:spPr bwMode="auto">
          <a:xfrm>
            <a:off x="4139952" y="1844824"/>
            <a:ext cx="2730500" cy="5683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уявити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4857" name="Rectangle 9"/>
          <p:cNvSpPr>
            <a:spLocks noChangeArrowheads="1"/>
          </p:cNvSpPr>
          <p:nvPr/>
        </p:nvSpPr>
        <p:spPr bwMode="auto">
          <a:xfrm>
            <a:off x="2483768" y="1844824"/>
            <a:ext cx="1519238" cy="5683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 err="1">
                <a:solidFill>
                  <a:schemeClr val="tx1"/>
                </a:solidFill>
              </a:rPr>
              <a:t>Якщо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34858" name="Rectangle 10"/>
          <p:cNvSpPr>
            <a:spLocks noChangeArrowheads="1"/>
          </p:cNvSpPr>
          <p:nvPr/>
        </p:nvSpPr>
        <p:spPr bwMode="auto">
          <a:xfrm>
            <a:off x="4419600" y="3352800"/>
            <a:ext cx="1517650" cy="5667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то </a:t>
            </a:r>
            <a:r>
              <a:rPr lang="ru-RU" sz="2400" dirty="0" err="1" smtClean="0">
                <a:solidFill>
                  <a:schemeClr val="tx1"/>
                </a:solidFill>
              </a:rPr>
              <a:t>етап</a:t>
            </a:r>
            <a:r>
              <a:rPr lang="ru-RU" sz="2400" dirty="0" smtClean="0">
                <a:solidFill>
                  <a:schemeClr val="tx1"/>
                </a:solidFill>
              </a:rPr>
              <a:t> -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34859" name="Rectangle 11"/>
          <p:cNvSpPr>
            <a:spLocks noChangeArrowheads="1"/>
          </p:cNvSpPr>
          <p:nvPr/>
        </p:nvSpPr>
        <p:spPr bwMode="auto">
          <a:xfrm>
            <a:off x="2743200" y="3352800"/>
            <a:ext cx="1517650" cy="5667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>
                <a:solidFill>
                  <a:schemeClr val="tx1"/>
                </a:solidFill>
              </a:rPr>
              <a:t>стіни,</a:t>
            </a:r>
          </a:p>
        </p:txBody>
      </p:sp>
      <p:sp>
        <p:nvSpPr>
          <p:cNvPr id="334860" name="Rectangle 12"/>
          <p:cNvSpPr>
            <a:spLocks noChangeArrowheads="1"/>
          </p:cNvSpPr>
          <p:nvPr/>
        </p:nvSpPr>
        <p:spPr bwMode="auto">
          <a:xfrm>
            <a:off x="6400800" y="2590800"/>
            <a:ext cx="2201863" cy="5683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>
                <a:solidFill>
                  <a:schemeClr val="tx1"/>
                </a:solidFill>
              </a:rPr>
              <a:t>цегляної</a:t>
            </a:r>
          </a:p>
        </p:txBody>
      </p:sp>
      <p:sp>
        <p:nvSpPr>
          <p:cNvPr id="334861" name="Rectangle 13"/>
          <p:cNvSpPr>
            <a:spLocks noChangeArrowheads="1"/>
          </p:cNvSpPr>
          <p:nvPr/>
        </p:nvSpPr>
        <p:spPr bwMode="auto">
          <a:xfrm>
            <a:off x="4724400" y="2590800"/>
            <a:ext cx="1517650" cy="5683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у </a:t>
            </a:r>
            <a:r>
              <a:rPr lang="ru-RU" sz="2400" dirty="0" err="1">
                <a:solidFill>
                  <a:schemeClr val="tx1"/>
                </a:solidFill>
              </a:rPr>
              <a:t>вигляді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34862" name="Rectangle 14"/>
          <p:cNvSpPr>
            <a:spLocks noChangeArrowheads="1"/>
          </p:cNvSpPr>
          <p:nvPr/>
        </p:nvSpPr>
        <p:spPr bwMode="auto">
          <a:xfrm>
            <a:off x="3352800" y="4114800"/>
            <a:ext cx="1865313" cy="5683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>
                <a:solidFill>
                  <a:schemeClr val="tx1"/>
                </a:solidFill>
              </a:rPr>
              <a:t>її</a:t>
            </a:r>
          </a:p>
        </p:txBody>
      </p:sp>
      <p:sp>
        <p:nvSpPr>
          <p:cNvPr id="334863" name="Rectangle 15"/>
          <p:cNvSpPr>
            <a:spLocks noChangeArrowheads="1"/>
          </p:cNvSpPr>
          <p:nvPr/>
        </p:nvSpPr>
        <p:spPr bwMode="auto">
          <a:xfrm>
            <a:off x="6096000" y="3352800"/>
            <a:ext cx="1781175" cy="5667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 err="1" smtClean="0">
                <a:solidFill>
                  <a:schemeClr val="tx1"/>
                </a:solidFill>
              </a:rPr>
              <a:t>це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34864" name="Rectangle 16"/>
          <p:cNvSpPr>
            <a:spLocks noChangeArrowheads="1"/>
          </p:cNvSpPr>
          <p:nvPr/>
        </p:nvSpPr>
        <p:spPr bwMode="auto">
          <a:xfrm>
            <a:off x="323528" y="4941888"/>
            <a:ext cx="8221985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spcBef>
                <a:spcPct val="20000"/>
              </a:spcBef>
            </a:pPr>
            <a:r>
              <a:rPr lang="ru-RU" sz="2400" i="1" dirty="0" smtClean="0"/>
              <a:t>    </a:t>
            </a:r>
            <a:r>
              <a:rPr lang="ru-RU" sz="2400" i="1" dirty="0" err="1" smtClean="0">
                <a:latin typeface="Comic Sans MS" pitchFamily="66" charset="0"/>
              </a:rPr>
              <a:t>Якщо</a:t>
            </a:r>
            <a:r>
              <a:rPr lang="ru-RU" sz="2400" i="1" dirty="0" smtClean="0">
                <a:latin typeface="Comic Sans MS" pitchFamily="66" charset="0"/>
              </a:rPr>
              <a:t> </a:t>
            </a:r>
            <a:r>
              <a:rPr lang="ru-RU" sz="2400" i="1" dirty="0" err="1">
                <a:latin typeface="Comic Sans MS" pitchFamily="66" charset="0"/>
              </a:rPr>
              <a:t>такі</a:t>
            </a:r>
            <a:r>
              <a:rPr lang="ru-RU" sz="2400" i="1" dirty="0">
                <a:latin typeface="Comic Sans MS" pitchFamily="66" charset="0"/>
              </a:rPr>
              <a:t> «</a:t>
            </a:r>
            <a:r>
              <a:rPr lang="ru-RU" sz="2400" i="1" dirty="0" err="1">
                <a:latin typeface="Comic Sans MS" pitchFamily="66" charset="0"/>
              </a:rPr>
              <a:t>цеглинки</a:t>
            </a:r>
            <a:r>
              <a:rPr lang="ru-RU" sz="2400" i="1" dirty="0" smtClean="0">
                <a:latin typeface="Comic Sans MS" pitchFamily="66" charset="0"/>
              </a:rPr>
              <a:t>», </a:t>
            </a:r>
            <a:r>
              <a:rPr lang="ru-RU" sz="2400" i="1" dirty="0" err="1">
                <a:latin typeface="Comic Sans MS" pitchFamily="66" charset="0"/>
              </a:rPr>
              <a:t>можливо</a:t>
            </a:r>
            <a:r>
              <a:rPr lang="ru-RU" sz="2400" i="1" dirty="0">
                <a:latin typeface="Comic Sans MS" pitchFamily="66" charset="0"/>
              </a:rPr>
              <a:t>, </a:t>
            </a:r>
            <a:r>
              <a:rPr lang="ru-RU" sz="2400" i="1" dirty="0" err="1">
                <a:latin typeface="Comic Sans MS" pitchFamily="66" charset="0"/>
              </a:rPr>
              <a:t>і</a:t>
            </a:r>
            <a:r>
              <a:rPr lang="ru-RU" sz="2400" i="1" dirty="0">
                <a:latin typeface="Comic Sans MS" pitchFamily="66" charset="0"/>
              </a:rPr>
              <a:t> </a:t>
            </a:r>
            <a:r>
              <a:rPr lang="ru-RU" sz="2400" i="1" dirty="0" err="1">
                <a:latin typeface="Comic Sans MS" pitchFamily="66" charset="0"/>
              </a:rPr>
              <a:t>гарні</a:t>
            </a:r>
            <a:r>
              <a:rPr lang="ru-RU" sz="2400" i="1" dirty="0">
                <a:latin typeface="Comic Sans MS" pitchFamily="66" charset="0"/>
              </a:rPr>
              <a:t>, </a:t>
            </a:r>
            <a:r>
              <a:rPr lang="ru-RU" sz="2400" i="1" dirty="0" err="1">
                <a:latin typeface="Comic Sans MS" pitchFamily="66" charset="0"/>
              </a:rPr>
              <a:t>але</a:t>
            </a:r>
            <a:r>
              <a:rPr lang="ru-RU" sz="2400" i="1" dirty="0">
                <a:latin typeface="Comic Sans MS" pitchFamily="66" charset="0"/>
              </a:rPr>
              <a:t> </a:t>
            </a:r>
            <a:r>
              <a:rPr lang="ru-RU" sz="2400" i="1" dirty="0" smtClean="0">
                <a:latin typeface="Comic Sans MS" pitchFamily="66" charset="0"/>
              </a:rPr>
              <a:t>погано </a:t>
            </a:r>
            <a:r>
              <a:rPr lang="ru-RU" sz="2400" i="1" dirty="0" err="1" smtClean="0">
                <a:latin typeface="Comic Sans MS" pitchFamily="66" charset="0"/>
              </a:rPr>
              <a:t>підігнані</a:t>
            </a:r>
            <a:r>
              <a:rPr lang="ru-RU" sz="2400" i="1" dirty="0" smtClean="0">
                <a:latin typeface="Comic Sans MS" pitchFamily="66" charset="0"/>
              </a:rPr>
              <a:t> </a:t>
            </a:r>
            <a:r>
              <a:rPr lang="ru-RU" sz="2400" i="1" dirty="0">
                <a:latin typeface="Comic Sans MS" pitchFamily="66" charset="0"/>
              </a:rPr>
              <a:t>одна до </a:t>
            </a:r>
            <a:r>
              <a:rPr lang="ru-RU" sz="2400" i="1" dirty="0" err="1">
                <a:latin typeface="Comic Sans MS" pitchFamily="66" charset="0"/>
              </a:rPr>
              <a:t>одної</a:t>
            </a:r>
            <a:r>
              <a:rPr lang="ru-RU" sz="2400" i="1" dirty="0">
                <a:latin typeface="Comic Sans MS" pitchFamily="66" charset="0"/>
              </a:rPr>
              <a:t> </a:t>
            </a:r>
            <a:r>
              <a:rPr lang="ru-RU" sz="2400" i="1" dirty="0" err="1">
                <a:latin typeface="Comic Sans MS" pitchFamily="66" charset="0"/>
              </a:rPr>
              <a:t>і</a:t>
            </a:r>
            <a:r>
              <a:rPr lang="ru-RU" sz="2400" i="1" dirty="0">
                <a:latin typeface="Comic Sans MS" pitchFamily="66" charset="0"/>
              </a:rPr>
              <a:t> погано </a:t>
            </a:r>
            <a:r>
              <a:rPr lang="ru-RU" sz="2400" i="1" dirty="0" err="1">
                <a:latin typeface="Comic Sans MS" pitchFamily="66" charset="0"/>
              </a:rPr>
              <a:t>зацементовані</a:t>
            </a:r>
            <a:r>
              <a:rPr lang="ru-RU" sz="2400" i="1" dirty="0">
                <a:latin typeface="Comic Sans MS" pitchFamily="66" charset="0"/>
              </a:rPr>
              <a:t>, то </a:t>
            </a:r>
            <a:r>
              <a:rPr lang="ru-RU" sz="2400" i="1" dirty="0" err="1">
                <a:latin typeface="Comic Sans MS" pitchFamily="66" charset="0"/>
              </a:rPr>
              <a:t>стіна</a:t>
            </a:r>
            <a:r>
              <a:rPr lang="ru-RU" sz="2400" i="1" dirty="0">
                <a:latin typeface="Comic Sans MS" pitchFamily="66" charset="0"/>
              </a:rPr>
              <a:t> </a:t>
            </a:r>
            <a:r>
              <a:rPr lang="ru-RU" sz="2400" i="1" dirty="0" err="1">
                <a:latin typeface="Comic Sans MS" pitchFamily="66" charset="0"/>
              </a:rPr>
              <a:t>розвалиться</a:t>
            </a:r>
            <a:r>
              <a:rPr lang="ru-RU" sz="2400" i="1" dirty="0">
                <a:latin typeface="Comic Sans MS" pitchFamily="66" charset="0"/>
              </a:rPr>
              <a:t>.</a:t>
            </a:r>
          </a:p>
        </p:txBody>
      </p:sp>
      <p:pic>
        <p:nvPicPr>
          <p:cNvPr id="334866" name="Picture 18" descr="BIN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852936"/>
            <a:ext cx="1728787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43"/>
          <p:cNvSpPr>
            <a:spLocks noChangeArrowheads="1"/>
          </p:cNvSpPr>
          <p:nvPr/>
        </p:nvSpPr>
        <p:spPr bwMode="auto">
          <a:xfrm>
            <a:off x="7446962" y="6550025"/>
            <a:ext cx="1697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dirty="0">
                <a:latin typeface="Verdana" pitchFamily="34" charset="0"/>
              </a:rPr>
              <a:t>Кузьменко О. С.</a:t>
            </a:r>
            <a:endParaRPr lang="ru-RU" sz="14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4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4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4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4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4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4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4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4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4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4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4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4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4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4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4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4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4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4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4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4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27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4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4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3" grpId="0" animBg="1" autoUpdateAnimBg="0"/>
      <p:bldP spid="334854" grpId="0" animBg="1" autoUpdateAnimBg="0"/>
      <p:bldP spid="334855" grpId="0" animBg="1" autoUpdateAnimBg="0"/>
      <p:bldP spid="334856" grpId="0" animBg="1" autoUpdateAnimBg="0"/>
      <p:bldP spid="334857" grpId="0" animBg="1" autoUpdateAnimBg="0"/>
      <p:bldP spid="334858" grpId="0" animBg="1" autoUpdateAnimBg="0"/>
      <p:bldP spid="334859" grpId="0" animBg="1" autoUpdateAnimBg="0"/>
      <p:bldP spid="334860" grpId="0" animBg="1" autoUpdateAnimBg="0"/>
      <p:bldP spid="334861" grpId="0" animBg="1" autoUpdateAnimBg="0"/>
      <p:bldP spid="334862" grpId="0" animBg="1" autoUpdateAnimBg="0"/>
      <p:bldP spid="334863" grpId="0" animBg="1" autoUpdateAnimBg="0"/>
      <p:bldP spid="33486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6025872" cy="1143000"/>
          </a:xfrm>
        </p:spPr>
        <p:txBody>
          <a:bodyPr/>
          <a:lstStyle/>
          <a:p>
            <a:r>
              <a:rPr lang="uk-UA" dirty="0" smtClean="0"/>
              <a:t>поняття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1628800"/>
            <a:ext cx="8496944" cy="216024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200" b="1" dirty="0" err="1" smtClean="0">
                <a:solidFill>
                  <a:schemeClr val="bg1"/>
                </a:solidFill>
                <a:latin typeface="Comic Sans MS" pitchFamily="66" charset="0"/>
              </a:rPr>
              <a:t>Комунікація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(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від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лат. </a:t>
            </a:r>
            <a:r>
              <a:rPr lang="en-US" sz="2800" dirty="0" err="1" smtClean="0">
                <a:solidFill>
                  <a:schemeClr val="bg1"/>
                </a:solidFill>
                <a:latin typeface="Comic Sans MS" pitchFamily="66" charset="0"/>
              </a:rPr>
              <a:t>communicatio</a:t>
            </a: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 —</a:t>
            </a:r>
            <a:r>
              <a:rPr lang="uk-UA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передача,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повідомлення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) —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це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процес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обміну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інформацією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(фактами,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ідеями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поглядами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емоціями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між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двома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або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більше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особами.</a:t>
            </a:r>
            <a:endParaRPr lang="ru-RU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4293096"/>
            <a:ext cx="8496944" cy="216024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3200" b="1" dirty="0" err="1" smtClean="0">
                <a:solidFill>
                  <a:schemeClr val="bg1"/>
                </a:solidFill>
                <a:latin typeface="Comic Sans MS" pitchFamily="66" charset="0"/>
              </a:rPr>
              <a:t>Комунікативні</a:t>
            </a:r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Comic Sans MS" pitchFamily="66" charset="0"/>
              </a:rPr>
              <a:t>здібності</a:t>
            </a:r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-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здібності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люди-ни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які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проявляються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в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її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спілкуванні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з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іншими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людьми (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вміння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слухати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і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розуміти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людей,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чинити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на них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вплив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встановлювати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з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ними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особисті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і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ділові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взаємини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).</a:t>
            </a:r>
            <a:endParaRPr lang="ru-RU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43"/>
          <p:cNvSpPr>
            <a:spLocks noChangeArrowheads="1"/>
          </p:cNvSpPr>
          <p:nvPr/>
        </p:nvSpPr>
        <p:spPr bwMode="auto">
          <a:xfrm>
            <a:off x="7446962" y="6550025"/>
            <a:ext cx="1697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dirty="0">
                <a:latin typeface="Verdana" pitchFamily="34" charset="0"/>
              </a:rPr>
              <a:t>Кузьменко О. С.</a:t>
            </a:r>
            <a:endParaRPr lang="ru-RU" sz="14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7596336" cy="936104"/>
          </a:xfrm>
        </p:spPr>
        <p:txBody>
          <a:bodyPr>
            <a:noAutofit/>
          </a:bodyPr>
          <a:lstStyle/>
          <a:p>
            <a:r>
              <a:rPr lang="uk-UA" sz="3600" dirty="0" smtClean="0"/>
              <a:t>Основу комунікативної </a:t>
            </a:r>
            <a:r>
              <a:rPr lang="uk-UA" sz="3600" dirty="0" err="1" smtClean="0"/>
              <a:t>ком-петентності</a:t>
            </a:r>
            <a:r>
              <a:rPr lang="uk-UA" sz="3600" dirty="0" smtClean="0"/>
              <a:t> становлять уміння</a:t>
            </a:r>
            <a:endParaRPr lang="ru-RU" sz="36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1700808"/>
            <a:ext cx="8280920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400" dirty="0" smtClean="0">
                <a:latin typeface="Comic Sans MS" pitchFamily="66" charset="0"/>
              </a:rPr>
              <a:t>адекватно   сприймати  на  слух  діалог  і  монолог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2636912"/>
            <a:ext cx="8280920" cy="6480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400" dirty="0" smtClean="0">
                <a:latin typeface="Comic Sans MS" pitchFamily="66" charset="0"/>
              </a:rPr>
              <a:t>користуватися різними видами читання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3501008"/>
            <a:ext cx="8280920" cy="108012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400" dirty="0" smtClean="0">
                <a:latin typeface="Comic Sans MS" pitchFamily="66" charset="0"/>
              </a:rPr>
              <a:t>вести  діалог  з дотриманням  вимог  українського мовленнєвого етикету в різних життєвих ситуаціях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4797152"/>
            <a:ext cx="8280920" cy="6480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400" dirty="0" smtClean="0">
                <a:latin typeface="Comic Sans MS" pitchFamily="66" charset="0"/>
              </a:rPr>
              <a:t>створювати усні монологічні висловлювання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9552" y="5733256"/>
            <a:ext cx="8280920" cy="7200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400" dirty="0" smtClean="0">
                <a:latin typeface="Comic Sans MS" pitchFamily="66" charset="0"/>
              </a:rPr>
              <a:t>створювати письмові тексти різних стилів і типів мовлення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9" name="Прямоугольник 43"/>
          <p:cNvSpPr>
            <a:spLocks noChangeArrowheads="1"/>
          </p:cNvSpPr>
          <p:nvPr/>
        </p:nvSpPr>
        <p:spPr bwMode="auto">
          <a:xfrm>
            <a:off x="7446962" y="6550025"/>
            <a:ext cx="1697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dirty="0">
                <a:latin typeface="Verdana" pitchFamily="34" charset="0"/>
              </a:rPr>
              <a:t>Кузьменко О. С.</a:t>
            </a:r>
            <a:endParaRPr lang="ru-RU" sz="14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7211144" cy="1440160"/>
          </a:xfrm>
        </p:spPr>
        <p:txBody>
          <a:bodyPr>
            <a:normAutofit fontScale="90000"/>
          </a:bodyPr>
          <a:lstStyle/>
          <a:p>
            <a:r>
              <a:rPr lang="uk-UA" dirty="0"/>
              <a:t>Інтерактивні технології кооперативного навчання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Блок-схема: узел 3"/>
          <p:cNvSpPr/>
          <p:nvPr/>
        </p:nvSpPr>
        <p:spPr>
          <a:xfrm>
            <a:off x="2699792" y="2204864"/>
            <a:ext cx="3816424" cy="3600400"/>
          </a:xfrm>
          <a:prstGeom prst="flowChartConnector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8" name="Таблица 57"/>
          <p:cNvGraphicFramePr>
            <a:graphicFrameLocks noGrp="1"/>
          </p:cNvGraphicFramePr>
          <p:nvPr/>
        </p:nvGraphicFramePr>
        <p:xfrm>
          <a:off x="2915816" y="2636912"/>
          <a:ext cx="3312368" cy="302433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312368"/>
              </a:tblGrid>
              <a:tr h="3024336">
                <a:tc>
                  <a:txBody>
                    <a:bodyPr/>
                    <a:lstStyle/>
                    <a:p>
                      <a:pPr marL="127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Розвивають </a:t>
                      </a:r>
                      <a:r>
                        <a:rPr lang="uk-UA" sz="2000" b="1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127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навички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R="1270" algn="ctr">
                        <a:lnSpc>
                          <a:spcPts val="15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uk-UA" sz="2000" b="1" spc="-5" dirty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спілкування в групі, </a:t>
                      </a:r>
                      <a:endParaRPr lang="uk-UA" sz="2000" b="1" spc="-5" dirty="0" smtClean="0">
                        <a:solidFill>
                          <a:schemeClr val="bg1"/>
                        </a:solidFill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R="1270" algn="ctr">
                        <a:lnSpc>
                          <a:spcPts val="15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uk-UA" sz="2000" b="1" spc="-5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вміння </a:t>
                      </a:r>
                      <a:r>
                        <a:rPr lang="uk-UA" sz="2000" b="1" spc="-1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висловлюватись,</a:t>
                      </a:r>
                    </a:p>
                    <a:p>
                      <a:pPr marR="1270" algn="ctr">
                        <a:lnSpc>
                          <a:spcPts val="15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uk-UA" sz="2000" b="1" spc="-1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критично</a:t>
                      </a:r>
                      <a:r>
                        <a:rPr lang="ru-RU" sz="2000" b="1" spc="0" baseline="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000" b="1" spc="-5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мислити</a:t>
                      </a:r>
                      <a:r>
                        <a:rPr lang="uk-UA" sz="2000" b="1" spc="-5" dirty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, </a:t>
                      </a:r>
                      <a:endParaRPr lang="uk-UA" sz="2000" b="1" spc="-5" dirty="0" smtClean="0">
                        <a:solidFill>
                          <a:schemeClr val="bg1"/>
                        </a:solidFill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R="3175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2000" b="1" spc="-5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переконувати</a:t>
                      </a:r>
                      <a:r>
                        <a:rPr lang="uk-UA" sz="2000" b="1" spc="-5" dirty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,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317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вести </a:t>
                      </a:r>
                      <a:r>
                        <a:rPr lang="uk-UA" sz="2000" b="1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дискусію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, </a:t>
                      </a:r>
                      <a:endParaRPr lang="uk-UA" sz="2000" b="1" dirty="0" smtClean="0">
                        <a:solidFill>
                          <a:schemeClr val="bg1"/>
                        </a:solidFill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317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сприяють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000" b="1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активному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, </a:t>
                      </a:r>
                      <a:r>
                        <a:rPr lang="uk-UA" sz="2000" b="1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ґрунтовному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000" b="1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аналізу 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та </a:t>
                      </a:r>
                      <a:r>
                        <a:rPr lang="uk-UA" sz="2000" b="1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обговоренню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000" b="1" spc="-15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нового </a:t>
                      </a:r>
                      <a:r>
                        <a:rPr lang="uk-UA" sz="2000" b="1" spc="-15" dirty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матеріалу з метою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46990" indent="309245" algn="ctr">
                        <a:lnSpc>
                          <a:spcPts val="15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uk-UA" sz="2000" b="1" spc="-15" dirty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його осмислення, </a:t>
                      </a:r>
                      <a:r>
                        <a:rPr lang="uk-UA" sz="2000" b="1" spc="-10" dirty="0">
                          <a:solidFill>
                            <a:schemeClr val="bg1"/>
                          </a:solidFill>
                          <a:latin typeface="Comic Sans MS" pitchFamily="66" charset="0"/>
                          <a:cs typeface="Times New Roman" pitchFamily="18" charset="0"/>
                        </a:rPr>
                        <a:t>закріплення та засвоєння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omic Sans MS" pitchFamily="66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130" marR="24130" marT="0" marB="0"/>
                </a:tc>
              </a:tr>
            </a:tbl>
          </a:graphicData>
        </a:graphic>
      </p:graphicFrame>
      <p:sp>
        <p:nvSpPr>
          <p:cNvPr id="4146" name="Rectangle 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660232" y="4077072"/>
            <a:ext cx="2160240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err="1" smtClean="0">
                <a:latin typeface="Comic Sans MS" pitchFamily="66" charset="0"/>
              </a:rPr>
              <a:t>“Діалог”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11560" y="5301208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“</a:t>
            </a:r>
            <a:r>
              <a:rPr lang="uk-UA" sz="2000" dirty="0" err="1" smtClean="0">
                <a:latin typeface="Comic Sans MS" pitchFamily="66" charset="0"/>
              </a:rPr>
              <a:t>Карусель”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259632" y="1628800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Робота в парах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23528" y="2780928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Ротаційні трійки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6444208" y="2636912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err="1" smtClean="0">
                <a:latin typeface="Comic Sans MS" pitchFamily="66" charset="0"/>
              </a:rPr>
              <a:t>“Синтез</a:t>
            </a:r>
            <a:r>
              <a:rPr lang="uk-UA" sz="2000" dirty="0" smtClean="0">
                <a:latin typeface="Comic Sans MS" pitchFamily="66" charset="0"/>
              </a:rPr>
              <a:t> </a:t>
            </a:r>
            <a:r>
              <a:rPr lang="uk-UA" sz="2000" dirty="0" err="1" smtClean="0">
                <a:latin typeface="Comic Sans MS" pitchFamily="66" charset="0"/>
              </a:rPr>
              <a:t>думок”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1520" y="4077072"/>
            <a:ext cx="2232248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Два-чотири-всі разом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508104" y="1628800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err="1" smtClean="0">
                <a:latin typeface="Comic Sans MS" pitchFamily="66" charset="0"/>
              </a:rPr>
              <a:t>“Коло</a:t>
            </a:r>
            <a:r>
              <a:rPr lang="uk-UA" sz="2000" dirty="0" smtClean="0">
                <a:latin typeface="Comic Sans MS" pitchFamily="66" charset="0"/>
              </a:rPr>
              <a:t> </a:t>
            </a:r>
            <a:r>
              <a:rPr lang="uk-UA" sz="2000" dirty="0" err="1" smtClean="0">
                <a:latin typeface="Comic Sans MS" pitchFamily="66" charset="0"/>
              </a:rPr>
              <a:t>ідей”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419872" y="5949280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Робота в  малих групах 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6228184" y="5229200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err="1" smtClean="0">
                <a:latin typeface="Comic Sans MS" pitchFamily="66" charset="0"/>
              </a:rPr>
              <a:t>“Акваріум”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7429500" y="6488113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dirty="0">
                <a:latin typeface="Verdana" pitchFamily="34" charset="0"/>
              </a:rPr>
              <a:t>Кузьменко О. С</a:t>
            </a:r>
            <a:r>
              <a:rPr lang="uk-UA" dirty="0">
                <a:latin typeface="Verdana" pitchFamily="34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14290"/>
            <a:ext cx="7740352" cy="1774550"/>
          </a:xfrm>
        </p:spPr>
        <p:txBody>
          <a:bodyPr>
            <a:normAutofit fontScale="90000"/>
          </a:bodyPr>
          <a:lstStyle/>
          <a:p>
            <a:r>
              <a:rPr lang="uk-UA" sz="4000" dirty="0"/>
              <a:t>Інтерактивні технології колективно-групового навчання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1700808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Мікрофон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3356992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Мозковий штурм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4869160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Аналіз ситуації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5661248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Дерево рішень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4149080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Мозаїка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1680" y="2564904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Броунівський рух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4499992" y="2132856"/>
            <a:ext cx="3888432" cy="3600400"/>
          </a:xfrm>
          <a:prstGeom prst="flowChartConnector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932040" y="2708920"/>
          <a:ext cx="3024336" cy="2952328"/>
        </p:xfrm>
        <a:graphic>
          <a:graphicData uri="http://schemas.openxmlformats.org/drawingml/2006/table">
            <a:tbl>
              <a:tblPr/>
              <a:tblGrid>
                <a:gridCol w="3024336"/>
              </a:tblGrid>
              <a:tr h="2952328">
                <a:tc>
                  <a:txBody>
                    <a:bodyPr/>
                    <a:lstStyle/>
                    <a:p>
                      <a:pPr marR="1841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2000" i="1" spc="5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   </a:t>
                      </a:r>
                      <a:r>
                        <a:rPr lang="uk-UA" sz="2000" b="1" i="0" spc="5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Дають </a:t>
                      </a:r>
                      <a:r>
                        <a:rPr lang="uk-UA" sz="2000" b="1" i="0" spc="5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можливість</a:t>
                      </a:r>
                      <a:endParaRPr lang="ru-RU" sz="2000" b="1" i="0" dirty="0">
                        <a:solidFill>
                          <a:schemeClr val="bg1"/>
                        </a:solidFill>
                        <a:latin typeface="Comic Sans MS" pitchFamily="66" charset="0"/>
                        <a:ea typeface="Times New Roman"/>
                      </a:endParaRPr>
                    </a:p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2000" b="1" i="0" spc="-10" dirty="0" err="1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грунтовніше</a:t>
                      </a:r>
                      <a:r>
                        <a:rPr lang="uk-UA" sz="2000" b="1" i="0" spc="-10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 </a:t>
                      </a:r>
                      <a:r>
                        <a:rPr lang="uk-UA" sz="2000" b="1" i="0" spc="-1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працювати</a:t>
                      </a:r>
                      <a:r>
                        <a:rPr lang="uk-UA" sz="2000" b="1" i="0" spc="-10" baseline="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 </a:t>
                      </a:r>
                      <a:r>
                        <a:rPr lang="uk-UA" sz="2000" b="1" i="0" spc="-1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над</a:t>
                      </a:r>
                      <a:r>
                        <a:rPr lang="ru-RU" sz="2000" b="1" i="0" spc="0" baseline="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 </a:t>
                      </a:r>
                      <a:r>
                        <a:rPr lang="uk-UA" sz="2000" b="1" i="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формою</a:t>
                      </a:r>
                      <a:r>
                        <a:rPr lang="uk-UA" sz="2000" b="1" i="0" baseline="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 </a:t>
                      </a:r>
                      <a:r>
                        <a:rPr lang="uk-UA" sz="2000" b="1" i="0" dirty="0" err="1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вислов-лювання</a:t>
                      </a:r>
                      <a:r>
                        <a:rPr lang="ru-RU" sz="2000" b="1" i="0" baseline="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 </a:t>
                      </a:r>
                      <a:r>
                        <a:rPr lang="uk-UA" sz="2000" b="1" i="0" spc="-1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власних  думок</a:t>
                      </a:r>
                      <a:r>
                        <a:rPr lang="uk-UA" sz="2000" b="1" i="0" spc="-10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, </a:t>
                      </a:r>
                      <a:r>
                        <a:rPr lang="uk-UA" sz="2000" b="1" i="0" spc="-1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ідей, </a:t>
                      </a:r>
                      <a:r>
                        <a:rPr lang="uk-UA" sz="2000" b="1" i="0" spc="-5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порівнювати </a:t>
                      </a:r>
                      <a:r>
                        <a:rPr lang="uk-UA" sz="2000" b="1" i="0" spc="-5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їх з </a:t>
                      </a:r>
                      <a:r>
                        <a:rPr lang="uk-UA" sz="2000" b="1" i="0" spc="-5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іншими.</a:t>
                      </a:r>
                      <a:r>
                        <a:rPr lang="ru-RU" sz="2000" b="1" i="0" spc="0" baseline="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 </a:t>
                      </a:r>
                      <a:r>
                        <a:rPr lang="uk-UA" sz="2000" b="1" i="0" spc="1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Допомагають подолати</a:t>
                      </a:r>
                      <a:endParaRPr lang="ru-RU" sz="2000" b="1" i="0" dirty="0">
                        <a:solidFill>
                          <a:schemeClr val="bg1"/>
                        </a:solidFill>
                        <a:latin typeface="Comic Sans MS" pitchFamily="66" charset="0"/>
                        <a:ea typeface="Times New Roman"/>
                      </a:endParaRPr>
                    </a:p>
                    <a:p>
                      <a:pPr marR="3175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2000" b="1" i="0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стереотипи, вільніше</a:t>
                      </a:r>
                      <a:endParaRPr lang="ru-RU" sz="2000" b="1" i="0" dirty="0">
                        <a:solidFill>
                          <a:schemeClr val="bg1"/>
                        </a:solidFill>
                        <a:latin typeface="Comic Sans MS" pitchFamily="66" charset="0"/>
                        <a:ea typeface="Times New Roman"/>
                      </a:endParaRPr>
                    </a:p>
                    <a:p>
                      <a:pPr marR="2286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2000" b="1" i="0" spc="-30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висловлюватися,</a:t>
                      </a:r>
                      <a:endParaRPr lang="ru-RU" sz="2000" b="1" i="0" dirty="0">
                        <a:solidFill>
                          <a:schemeClr val="bg1"/>
                        </a:solidFill>
                        <a:latin typeface="Comic Sans MS" pitchFamily="66" charset="0"/>
                        <a:ea typeface="Times New Roman"/>
                      </a:endParaRPr>
                    </a:p>
                    <a:p>
                      <a:pPr marR="762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2000" b="1" i="0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відпрацьовувати вміння</a:t>
                      </a:r>
                      <a:endParaRPr lang="ru-RU" sz="2000" b="1" i="0" dirty="0">
                        <a:solidFill>
                          <a:schemeClr val="bg1"/>
                        </a:solidFill>
                        <a:latin typeface="Comic Sans MS" pitchFamily="66" charset="0"/>
                        <a:ea typeface="Times New Roman"/>
                      </a:endParaRPr>
                    </a:p>
                    <a:p>
                      <a:pPr marR="16510"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uk-UA" sz="2000" b="1" i="0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говорити коротко, але </a:t>
                      </a:r>
                      <a:r>
                        <a:rPr lang="uk-UA" sz="2000" b="1" i="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по  </a:t>
                      </a:r>
                      <a:r>
                        <a:rPr lang="uk-UA" sz="2000" b="1" i="0" spc="-10" baseline="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суті</a:t>
                      </a:r>
                      <a:r>
                        <a:rPr lang="uk-UA" sz="2000" b="1" i="0" spc="-1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 </a:t>
                      </a:r>
                      <a:r>
                        <a:rPr lang="uk-UA" sz="2000" b="1" i="0" spc="-10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й переконливо</a:t>
                      </a:r>
                      <a:r>
                        <a:rPr lang="uk-UA" sz="2000" b="1" i="1" spc="-1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.</a:t>
                      </a:r>
                      <a:r>
                        <a:rPr lang="uk-UA" sz="2000" i="1" spc="-10" dirty="0" smtClean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</a:rPr>
                        <a:t>   </a:t>
                      </a:r>
                      <a:endParaRPr lang="ru-RU" sz="2000" dirty="0">
                        <a:solidFill>
                          <a:schemeClr val="bg1"/>
                        </a:solidFill>
                        <a:latin typeface="Comic Sans MS" pitchFamily="66" charset="0"/>
                        <a:ea typeface="Times New Roman"/>
                      </a:endParaRPr>
                    </a:p>
                  </a:txBody>
                  <a:tcPr marL="24130" marR="2413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4"/>
          <p:cNvSpPr>
            <a:spLocks noChangeArrowheads="1"/>
          </p:cNvSpPr>
          <p:nvPr/>
        </p:nvSpPr>
        <p:spPr bwMode="auto">
          <a:xfrm>
            <a:off x="7429500" y="6488113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dirty="0">
                <a:latin typeface="Verdana" pitchFamily="34" charset="0"/>
              </a:rPr>
              <a:t>Кузьменко О. С</a:t>
            </a:r>
            <a:r>
              <a:rPr lang="uk-UA" dirty="0">
                <a:latin typeface="Verdana" pitchFamily="34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6972320" cy="1702542"/>
          </a:xfrm>
        </p:spPr>
        <p:txBody>
          <a:bodyPr>
            <a:normAutofit fontScale="90000"/>
          </a:bodyPr>
          <a:lstStyle/>
          <a:p>
            <a:r>
              <a:rPr lang="uk-UA" sz="4000" dirty="0"/>
              <a:t>Інтерактивні технології ситуативного моделювання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Блок-схема: узел 3"/>
          <p:cNvSpPr/>
          <p:nvPr/>
        </p:nvSpPr>
        <p:spPr>
          <a:xfrm>
            <a:off x="4644008" y="1988840"/>
            <a:ext cx="4176464" cy="4176464"/>
          </a:xfrm>
          <a:prstGeom prst="flowChartConnector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331640" y="4437112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Драматизація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3356992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Інсценізація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95736" y="2132856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Рольова гра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39752" y="5517232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Проведення конференції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8024" y="2348880"/>
            <a:ext cx="388843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Забезпечують  </a:t>
            </a:r>
          </a:p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максимальну свободу інтелектуальної діяльності, спонукають  до розв’язання проблемної ситуації, виховують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uk-UA" sz="2000" b="1" dirty="0" err="1" smtClean="0">
                <a:solidFill>
                  <a:schemeClr val="bg1"/>
                </a:solidFill>
                <a:latin typeface="Comic Sans MS" pitchFamily="66" charset="0"/>
              </a:rPr>
              <a:t>відповідаль-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uk-UA" sz="2000" b="1" dirty="0" err="1" smtClean="0">
                <a:solidFill>
                  <a:schemeClr val="bg1"/>
                </a:solidFill>
                <a:latin typeface="Comic Sans MS" pitchFamily="66" charset="0"/>
              </a:rPr>
              <a:t>ність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 за прийняте рішення, формують навички </a:t>
            </a:r>
            <a:r>
              <a:rPr lang="uk-UA" sz="2000" b="1" dirty="0" err="1" smtClean="0">
                <a:solidFill>
                  <a:schemeClr val="bg1"/>
                </a:solidFill>
                <a:latin typeface="Comic Sans MS" pitchFamily="66" charset="0"/>
              </a:rPr>
              <a:t>співро-бітництва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,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надають  можливість висловлювати свої думки</a:t>
            </a:r>
            <a:endParaRPr lang="ru-RU" sz="2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6" name="Прямоугольник 14"/>
          <p:cNvSpPr>
            <a:spLocks noChangeArrowheads="1"/>
          </p:cNvSpPr>
          <p:nvPr/>
        </p:nvSpPr>
        <p:spPr bwMode="auto">
          <a:xfrm>
            <a:off x="7429500" y="6488113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dirty="0">
                <a:latin typeface="Verdana" pitchFamily="34" charset="0"/>
              </a:rPr>
              <a:t>Кузьменко О. С</a:t>
            </a:r>
            <a:r>
              <a:rPr lang="uk-UA" dirty="0">
                <a:latin typeface="Verdana" pitchFamily="34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404664"/>
            <a:ext cx="6972320" cy="1152128"/>
          </a:xfrm>
        </p:spPr>
        <p:txBody>
          <a:bodyPr>
            <a:normAutofit fontScale="90000"/>
          </a:bodyPr>
          <a:lstStyle/>
          <a:p>
            <a:r>
              <a:rPr lang="uk-UA" dirty="0"/>
              <a:t>Технології опрацювання дискусійних</a:t>
            </a:r>
            <a:r>
              <a:rPr lang="uk-UA" cap="small" dirty="0"/>
              <a:t> </a:t>
            </a:r>
            <a:r>
              <a:rPr lang="uk-UA" dirty="0"/>
              <a:t>питань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3861048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Займи позицію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4797152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Зміни позицію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5733256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Дебати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2924944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Нескінчений ланцюжок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1844824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Comic Sans MS" pitchFamily="66" charset="0"/>
              </a:rPr>
              <a:t>Метод “ПРЕС”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4499992" y="2132856"/>
            <a:ext cx="4104456" cy="3888432"/>
          </a:xfrm>
          <a:prstGeom prst="flowChartConnector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716016" y="2492896"/>
            <a:ext cx="36724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Сприяють  </a:t>
            </a:r>
          </a:p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розвиткові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критичного мислення, дають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  </a:t>
            </a:r>
            <a:r>
              <a:rPr lang="uk-UA" sz="2000" b="1" dirty="0" err="1" smtClean="0">
                <a:solidFill>
                  <a:schemeClr val="bg1"/>
                </a:solidFill>
                <a:latin typeface="Comic Sans MS" pitchFamily="66" charset="0"/>
              </a:rPr>
              <a:t>мож-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uk-UA" sz="2000" b="1" dirty="0" err="1" smtClean="0">
                <a:solidFill>
                  <a:schemeClr val="bg1"/>
                </a:solidFill>
                <a:latin typeface="Comic Sans MS" pitchFamily="66" charset="0"/>
              </a:rPr>
              <a:t>ливість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 визначити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власну позицію, формують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уміння відстоювати свої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думки у виразній і стислій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формі,  навички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публічного </a:t>
            </a:r>
            <a:r>
              <a:rPr lang="uk-UA" sz="2000" b="1" dirty="0" err="1" smtClean="0">
                <a:solidFill>
                  <a:schemeClr val="bg1"/>
                </a:solidFill>
                <a:latin typeface="Comic Sans MS" pitchFamily="66" charset="0"/>
              </a:rPr>
              <a:t>вис-тупу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 та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дискутування.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" name="Прямоугольник 14"/>
          <p:cNvSpPr>
            <a:spLocks noChangeArrowheads="1"/>
          </p:cNvSpPr>
          <p:nvPr/>
        </p:nvSpPr>
        <p:spPr bwMode="auto">
          <a:xfrm>
            <a:off x="7429500" y="6488113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dirty="0">
                <a:latin typeface="Verdana" pitchFamily="34" charset="0"/>
              </a:rPr>
              <a:t>Кузьменко О. С</a:t>
            </a:r>
            <a:r>
              <a:rPr lang="uk-UA" dirty="0">
                <a:latin typeface="Verdana" pitchFamily="34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14290"/>
            <a:ext cx="7067128" cy="1143000"/>
          </a:xfrm>
        </p:spPr>
        <p:txBody>
          <a:bodyPr>
            <a:noAutofit/>
          </a:bodyPr>
          <a:lstStyle/>
          <a:p>
            <a:r>
              <a:rPr lang="uk-UA" sz="3200" dirty="0" smtClean="0">
                <a:latin typeface="Comic Sans MS" pitchFamily="66" charset="0"/>
              </a:rPr>
              <a:t>Використовую інтерактивні  вправи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4" name="Picture 2" descr="D:\фото\Школа\SAM_06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4444999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 descr="Scan-110425-0002.jpg"/>
          <p:cNvPicPr>
            <a:picLocks noChangeAspect="1"/>
          </p:cNvPicPr>
          <p:nvPr/>
        </p:nvPicPr>
        <p:blipFill>
          <a:blip r:embed="rId3" cstate="print"/>
          <a:srcRect r="7162" b="5882"/>
          <a:stretch>
            <a:fillRect/>
          </a:stretch>
        </p:blipFill>
        <p:spPr bwMode="auto">
          <a:xfrm>
            <a:off x="971600" y="4221088"/>
            <a:ext cx="3240360" cy="230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5220072" y="1628800"/>
            <a:ext cx="3600400" cy="4536504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“Мікрофон”</a:t>
            </a:r>
            <a:endParaRPr lang="uk-UA" sz="2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just"/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“Метод</a:t>
            </a:r>
            <a:r>
              <a:rPr lang="uk-UA" sz="20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ПРЕС”</a:t>
            </a:r>
            <a:endParaRPr lang="uk-UA" sz="2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just"/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“Доповни</a:t>
            </a:r>
            <a:r>
              <a:rPr lang="uk-UA" sz="20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речення”</a:t>
            </a:r>
            <a:endParaRPr lang="uk-UA" sz="2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just"/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“Мозковий</a:t>
            </a:r>
            <a:r>
              <a:rPr lang="uk-UA" sz="20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штурм”</a:t>
            </a:r>
            <a:endParaRPr lang="uk-UA" sz="2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just"/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“Займи</a:t>
            </a:r>
            <a:r>
              <a:rPr lang="uk-UA" sz="20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позицію”</a:t>
            </a:r>
            <a:endParaRPr lang="uk-UA" sz="2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just"/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“Робота</a:t>
            </a:r>
            <a:r>
              <a:rPr lang="uk-UA" sz="2000" dirty="0" smtClean="0">
                <a:solidFill>
                  <a:schemeClr val="tx1"/>
                </a:solidFill>
                <a:latin typeface="Comic Sans MS" pitchFamily="66" charset="0"/>
              </a:rPr>
              <a:t> в малих </a:t>
            </a:r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групах”</a:t>
            </a:r>
            <a:endParaRPr lang="uk-UA" sz="2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just"/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“Інсценізація”</a:t>
            </a:r>
            <a:r>
              <a:rPr lang="uk-UA" sz="20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“Карусель”</a:t>
            </a:r>
            <a:endParaRPr lang="uk-UA" sz="2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just"/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“Акваріум”</a:t>
            </a:r>
            <a:endParaRPr lang="uk-UA" sz="2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just"/>
            <a:r>
              <a:rPr lang="uk-UA" sz="2000" dirty="0" smtClean="0">
                <a:solidFill>
                  <a:schemeClr val="tx1"/>
                </a:solidFill>
                <a:latin typeface="Comic Sans MS" pitchFamily="66" charset="0"/>
              </a:rPr>
              <a:t>“2-4-всі </a:t>
            </a:r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разом”</a:t>
            </a:r>
            <a:endParaRPr lang="uk-UA" sz="2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just"/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“Рольова</a:t>
            </a:r>
            <a:r>
              <a:rPr lang="uk-UA" sz="20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гра”</a:t>
            </a:r>
            <a:endParaRPr lang="uk-UA" sz="2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just"/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“Дискусія</a:t>
            </a:r>
            <a:r>
              <a:rPr lang="uk-UA" sz="2000" dirty="0" smtClean="0">
                <a:solidFill>
                  <a:schemeClr val="tx1"/>
                </a:solidFill>
                <a:latin typeface="Comic Sans MS" pitchFamily="66" charset="0"/>
              </a:rPr>
              <a:t> в стилі </a:t>
            </a:r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теле-візійного</a:t>
            </a:r>
            <a:r>
              <a:rPr lang="uk-UA" sz="20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ток-шоу”</a:t>
            </a:r>
            <a:endParaRPr lang="uk-UA" sz="2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just"/>
            <a:r>
              <a:rPr lang="uk-UA" sz="2000" dirty="0" err="1" smtClean="0">
                <a:solidFill>
                  <a:schemeClr val="tx1"/>
                </a:solidFill>
                <a:latin typeface="Comic Sans MS" pitchFamily="66" charset="0"/>
              </a:rPr>
              <a:t>“Прес-конференція”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14"/>
          <p:cNvSpPr>
            <a:spLocks noChangeArrowheads="1"/>
          </p:cNvSpPr>
          <p:nvPr/>
        </p:nvSpPr>
        <p:spPr bwMode="auto">
          <a:xfrm>
            <a:off x="7429500" y="6488113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dirty="0">
                <a:latin typeface="Verdana" pitchFamily="34" charset="0"/>
              </a:rPr>
              <a:t>Кузьменко О. С</a:t>
            </a:r>
            <a:r>
              <a:rPr lang="uk-UA" dirty="0">
                <a:latin typeface="Verdana" pitchFamily="34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р 2 - копия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ook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 2 - копия</Template>
  <TotalTime>956</TotalTime>
  <Words>848</Words>
  <Application>Microsoft Office PowerPoint</Application>
  <PresentationFormat>Экран (4:3)</PresentationFormat>
  <Paragraphs>198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Пр 2 - копия</vt:lpstr>
      <vt:lpstr>Books</vt:lpstr>
      <vt:lpstr>Слайд 1</vt:lpstr>
      <vt:lpstr>Слайд 2</vt:lpstr>
      <vt:lpstr>поняття</vt:lpstr>
      <vt:lpstr>Основу комунікативної ком-петентності становлять уміння</vt:lpstr>
      <vt:lpstr>Інтерактивні технології кооперативного навчання </vt:lpstr>
      <vt:lpstr>Інтерактивні технології колективно-групового навчання </vt:lpstr>
      <vt:lpstr>Інтерактивні технології ситуативного моделювання </vt:lpstr>
      <vt:lpstr>Технології опрацювання дискусійних питань </vt:lpstr>
      <vt:lpstr>Використовую інтерактивні  вправи</vt:lpstr>
      <vt:lpstr>Слайд 10</vt:lpstr>
      <vt:lpstr>Слайд 11</vt:lpstr>
      <vt:lpstr>Слайд 12</vt:lpstr>
      <vt:lpstr>Слайд 13</vt:lpstr>
      <vt:lpstr>Позакласні заходи</vt:lpstr>
      <vt:lpstr>Ми подорожуємо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Лена</cp:lastModifiedBy>
  <cp:revision>98</cp:revision>
  <dcterms:created xsi:type="dcterms:W3CDTF">2012-10-21T11:08:53Z</dcterms:created>
  <dcterms:modified xsi:type="dcterms:W3CDTF">2013-10-31T18:09:10Z</dcterms:modified>
</cp:coreProperties>
</file>